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256" r:id="rId5"/>
    <p:sldId id="336" r:id="rId6"/>
    <p:sldId id="507" r:id="rId7"/>
    <p:sldId id="482" r:id="rId8"/>
    <p:sldId id="483" r:id="rId9"/>
    <p:sldId id="508" r:id="rId10"/>
    <p:sldId id="484" r:id="rId11"/>
    <p:sldId id="519" r:id="rId12"/>
    <p:sldId id="509" r:id="rId13"/>
    <p:sldId id="487" r:id="rId14"/>
    <p:sldId id="510" r:id="rId15"/>
    <p:sldId id="511" r:id="rId16"/>
    <p:sldId id="512" r:id="rId17"/>
    <p:sldId id="513" r:id="rId18"/>
    <p:sldId id="514" r:id="rId19"/>
    <p:sldId id="515" r:id="rId20"/>
    <p:sldId id="516" r:id="rId21"/>
    <p:sldId id="517" r:id="rId22"/>
    <p:sldId id="488" r:id="rId23"/>
    <p:sldId id="518" r:id="rId24"/>
    <p:sldId id="520" r:id="rId25"/>
    <p:sldId id="521" r:id="rId26"/>
    <p:sldId id="522" r:id="rId27"/>
    <p:sldId id="489" r:id="rId28"/>
    <p:sldId id="523" r:id="rId29"/>
    <p:sldId id="524" r:id="rId30"/>
    <p:sldId id="525" r:id="rId31"/>
    <p:sldId id="526" r:id="rId32"/>
    <p:sldId id="527" r:id="rId33"/>
    <p:sldId id="528" r:id="rId34"/>
    <p:sldId id="529" r:id="rId35"/>
    <p:sldId id="530" r:id="rId36"/>
    <p:sldId id="370" r:id="rId37"/>
    <p:sldId id="479" r:id="rId38"/>
    <p:sldId id="531" r:id="rId39"/>
    <p:sldId id="532" r:id="rId40"/>
    <p:sldId id="533" r:id="rId41"/>
    <p:sldId id="534" r:id="rId42"/>
    <p:sldId id="535" r:id="rId43"/>
    <p:sldId id="536" r:id="rId44"/>
    <p:sldId id="537" r:id="rId45"/>
    <p:sldId id="279" r:id="rId46"/>
  </p:sldIdLst>
  <p:sldSz cx="12192000" cy="6858000"/>
  <p:notesSz cx="6858000" cy="9144000"/>
  <p:defaultTextStyle>
    <a:defPPr rtl="0">
      <a:defRPr lang="th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7" autoAdjust="0"/>
    <p:restoredTop sz="88042" autoAdjust="0"/>
  </p:normalViewPr>
  <p:slideViewPr>
    <p:cSldViewPr snapToGrid="0" showGuides="1">
      <p:cViewPr varScale="1">
        <p:scale>
          <a:sx n="50" d="100"/>
          <a:sy n="50" d="100"/>
        </p:scale>
        <p:origin x="60" y="8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82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49A2548-140A-4619-97D2-0BB2548ADA81}" type="datetime1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15/03/62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6834459-7356-44BF-850D-8B30C4FB3B6B}" type="slidenum">
              <a:rPr lang="th-TH">
                <a:latin typeface="Leelawadee" panose="020B0502040204020203" pitchFamily="34" charset="-34"/>
                <a:cs typeface="Leelawadee" panose="020B0502040204020203" pitchFamily="34" charset="-34"/>
              </a:rPr>
              <a:t>‹#›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14A14096-5531-46FE-AC15-BA63E4850F68}" type="datetime1">
              <a:rPr lang="th-TH" smtClean="0"/>
              <a:pPr/>
              <a:t>15/03/62</a:t>
            </a:fld>
            <a:endParaRPr lang="th-TH" dirty="0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h-TH" dirty="0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0A3C37BE-C303-496D-B5CD-85F2937540FC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th-th" sz="1200" b="1" dirty="0"/>
              <a:t>หมายเหตุ: </a:t>
            </a:r>
            <a:r>
              <a:rPr lang="th-TH" sz="1200" dirty="0"/>
              <a:t>หากต้องการใช้รูปภาพอื่นบนสไลด์นี้ ให้เลือกรูปภาพแล้วลบออก จากนั้นให้คลิกไอคอนรูปภาพในพื้นที่ที่สำรองไว้เพื่อแทรกรูปภาพของคุณเอง</a:t>
            </a:r>
            <a:endParaRPr lang="th-th" sz="1200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05551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10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27560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960114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35720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026073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61251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76068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89360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9848204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4304635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19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54126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91571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20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72269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367047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844302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4974822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325994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458855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1765316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4485131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0668182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29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60948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307074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30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29005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31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576445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32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206444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33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480389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34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388714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35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947971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36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1125894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37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8192221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38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1745102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39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80107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448393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40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531198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41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108775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08526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87376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813199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799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th-TH" smtClean="0"/>
              <a:t>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47540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สี่เหลี่ยมผืนผ้า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/>
          </a:p>
        </p:txBody>
      </p:sp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h-TH" dirty="0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77BF53-D036-4330-B365-A2BEC44AC6DF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  <p:pic>
        <p:nvPicPr>
          <p:cNvPr id="11" name="รูปภาพ 10" title="แท็บ Ribbon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ที่มี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 title="พื้นที่สำรองเปล่าสำหรับเพิ่มรูปภาพ คลิกบนพื้นที่สำรองแล้วเลือกรูปภาพที่คุณต้องการเพิ่ม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endParaRPr lang="th-TH" dirty="0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C1675F-A58F-4787-BF04-17B548AF9989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67659C-BD6D-435F-8513-C64FD514CE80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ชื่อเรื่องแนวตั้งและข้อควา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981BB4-D789-47D8-94F3-77B95B8A5430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  <p:grpSp>
        <p:nvGrpSpPr>
          <p:cNvPr id="7" name="กลุ่ม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ตัวเชื่อมต่อตรง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ตัวเชื่อมต่อตรง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F0E43C-B55D-4BDC-A4FB-0AF451C0D287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สไลด์ชื่อเรื่องที่มีรูป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กลุ่ม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ตัวเชื่อมต่อตรง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ตัวเชื่อมต่อตรง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กลุ่ม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ตัวเชื่อมต่อตรง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ตัวเชื่อมต่อตรง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สี่เหลี่ยมผืนผ้า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dirty="0"/>
          </a:p>
        </p:txBody>
      </p:sp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11" name="ตัวแทนรูปภาพ 10" title="พื้นที่สำรองเปล่าสำหรับเพิ่มรูปภาพ คลิกบนพื้นที่สำรองแล้วเลือกรูปภาพที่คุณต้องการเพิ่ม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>
              <a:buNone/>
              <a:defRPr/>
            </a:lvl1pPr>
          </a:lstStyle>
          <a:p>
            <a:pPr rtl="0"/>
            <a:endParaRPr lang="th-TH" dirty="0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h-TH" dirty="0"/>
              <a:t>คลิกเพื่อแก้ไขสไตล์ชื่อเรื่องรองต้นแบบ</a:t>
            </a:r>
          </a:p>
        </p:txBody>
      </p:sp>
      <p:pic>
        <p:nvPicPr>
          <p:cNvPr id="10" name="รูปภาพ 9" title="แท็บ Ribbon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กลุ่ม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กลุ่ม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ตัวเชื่อมต่อตรง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ตัวเชื่อมต่อตรง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สี่เหลี่ยมผืนผ้า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h-TH" dirty="0"/>
            </a:p>
          </p:txBody>
        </p:sp>
        <p:grpSp>
          <p:nvGrpSpPr>
            <p:cNvPr id="11" name="กลุ่ม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ตัวเชื่อมต่อตรง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ตัวเชื่อมต่อตรง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B83609-5282-4C07-BB20-5D96EF7CEA78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  <p:pic>
        <p:nvPicPr>
          <p:cNvPr id="7" name="รูปภาพ 6" title="แท็บ Ribbon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ส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2E7283-4BCA-40B4-90CD-638728967B20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A64214-E5D6-4305-B144-F33C2B7E5E24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ชื่อเรื่องเท่านั้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E08787-C8B0-4792-89C1-C0D9059434A4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ว่า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CE773C-9E94-46A8-8596-61CE4772B5CA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ที่มี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A95E84-E81E-4586-B4F1-E62813CE7F58}" type="datetime1">
              <a:rPr lang="th-TH" smtClean="0"/>
              <a:t>15/03/62</a:t>
            </a:fld>
            <a:endParaRPr lang="th-TH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th-TH" noProof="0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th-TH" noProof="0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noProof="0" dirty="0"/>
              <a:t>ระดับที่สอง</a:t>
            </a:r>
          </a:p>
          <a:p>
            <a:pPr lvl="2" rtl="0"/>
            <a:r>
              <a:rPr lang="th-TH" noProof="0" dirty="0"/>
              <a:t>ระดับที่สาม</a:t>
            </a:r>
          </a:p>
          <a:p>
            <a:pPr lvl="3" rtl="0"/>
            <a:r>
              <a:rPr lang="th-TH" noProof="0" dirty="0"/>
              <a:t>ระดับที่สี่</a:t>
            </a:r>
          </a:p>
          <a:p>
            <a:pPr lvl="4" rtl="0"/>
            <a:r>
              <a:rPr lang="th-TH" noProof="0" dirty="0"/>
              <a:t>ระดับที่ห้า</a:t>
            </a:r>
          </a:p>
          <a:p>
            <a:pPr lvl="5" rtl="0"/>
            <a:r>
              <a:rPr lang="th-TH" noProof="0" dirty="0"/>
              <a:t>ระดับที่หก</a:t>
            </a:r>
          </a:p>
          <a:p>
            <a:pPr lvl="6" rtl="0"/>
            <a:r>
              <a:rPr lang="th-TH" noProof="0" dirty="0"/>
              <a:t>ระดับที่เจ็ด</a:t>
            </a:r>
          </a:p>
          <a:p>
            <a:pPr lvl="7" rtl="0"/>
            <a:r>
              <a:rPr lang="th-TH" noProof="0" dirty="0"/>
              <a:t>ระดับที่แปด</a:t>
            </a:r>
          </a:p>
          <a:p>
            <a:pPr lvl="8" rtl="0"/>
            <a:r>
              <a:rPr lang="th-TH" noProof="0" dirty="0"/>
              <a:t>ระดับที่เก้า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lumMod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EB6F41A5-F803-4A7D-AA1B-5AF7DDC15004}" type="datetime1">
              <a:rPr lang="th-TH" noProof="0" smtClean="0"/>
              <a:pPr/>
              <a:t>15/03/62</a:t>
            </a:fld>
            <a:endParaRPr lang="th-TH" noProof="0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>
                <a:solidFill>
                  <a:schemeClr val="tx1">
                    <a:lumMod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noProof="0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lumMod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0FF54DE5-C571-48E8-A5BC-B369434E2F44}" type="slidenum">
              <a:rPr lang="th-TH" noProof="0" smtClean="0"/>
              <a:pPr/>
              <a:t>‹#›</a:t>
            </a:fld>
            <a:endParaRPr lang="th-TH" noProof="0" dirty="0"/>
          </a:p>
        </p:txBody>
      </p:sp>
      <p:grpSp>
        <p:nvGrpSpPr>
          <p:cNvPr id="15" name="กลุ่ม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ตัวเชื่อมต่อตรง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ตัวเชื่อมต่อตรง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Leelawadee" panose="020B0502040204020203" pitchFamily="34" charset="-34"/>
          <a:ea typeface="+mj-ea"/>
          <a:cs typeface="Leelawadee" panose="020B0502040204020203" pitchFamily="34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joo.gl/OCpBC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package" Target="../embeddings/Microsoft_Visio_Drawing.vsdx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ชื่อเรื่องรอง 6"/>
          <p:cNvSpPr>
            <a:spLocks noGrp="1"/>
          </p:cNvSpPr>
          <p:nvPr>
            <p:ph type="subTitle" idx="1"/>
          </p:nvPr>
        </p:nvSpPr>
        <p:spPr>
          <a:xfrm>
            <a:off x="361951" y="3403548"/>
            <a:ext cx="5905500" cy="1930451"/>
          </a:xfrm>
        </p:spPr>
        <p:txBody>
          <a:bodyPr rtlCol="0">
            <a:normAutofit/>
          </a:bodyPr>
          <a:lstStyle/>
          <a:p>
            <a:pPr marL="685800" indent="-685800"/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เรื่อง  การออกแบบการตรวจสอบอุณหภูมิแสดงค่าผ่านแอปพลิเคชัน </a:t>
            </a:r>
            <a:r>
              <a:rPr lang="en-US" sz="32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1B7041-F570-4182-B55D-2CC02EE49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2476500"/>
            <a:ext cx="5734050" cy="955566"/>
          </a:xfrm>
        </p:spPr>
        <p:txBody>
          <a:bodyPr>
            <a:normAutofit/>
          </a:bodyPr>
          <a:lstStyle/>
          <a:p>
            <a:r>
              <a:rPr lang="th-TH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หัวข้อ</a:t>
            </a:r>
            <a:r>
              <a:rPr lang="th-TH" sz="4800" b="1">
                <a:latin typeface="TH SarabunPSK" panose="020B0500040200020003" pitchFamily="34" charset="-34"/>
                <a:cs typeface="TH SarabunPSK" panose="020B0500040200020003" pitchFamily="34" charset="-34"/>
              </a:rPr>
              <a:t>ที่ 10</a:t>
            </a:r>
            <a:endParaRPr lang="en-US" sz="4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55627-90A9-4A0A-A60F-44BBA8EFD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080" y="2200910"/>
            <a:ext cx="4095750" cy="27813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จอ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Liquid Crystal Display (LCD) 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คืออะไร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C2F64A-C02D-4408-B817-DB668F72C42F}"/>
              </a:ext>
            </a:extLst>
          </p:cNvPr>
          <p:cNvSpPr/>
          <p:nvPr/>
        </p:nvSpPr>
        <p:spPr>
          <a:xfrm>
            <a:off x="1104900" y="1376580"/>
            <a:ext cx="9980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DHT22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เป็นอุปกรณ์เซนเซอร์สำหรับวัดอุณหภูมิและความชื้นสัมพัทธ์ ที่สามารถนำมาประยุกต์ใช้งานทางด้านระบบสมองกลฝังตัวได้หลากหลาย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4E52C-8955-4D1F-AF47-34553F580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852" y="2950401"/>
            <a:ext cx="4118295" cy="282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6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จอ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Liquid Crystal Display (LCD) 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บนชุดบอร์ดทดลอง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FB7B40-2E7C-4EC7-9F1D-23F7521A530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381" y="1743074"/>
            <a:ext cx="6853238" cy="472143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6A79EB7-A98B-4FED-943F-99A1B5EFBC06}"/>
              </a:ext>
            </a:extLst>
          </p:cNvPr>
          <p:cNvSpPr/>
          <p:nvPr/>
        </p:nvSpPr>
        <p:spPr>
          <a:xfrm>
            <a:off x="7067550" y="1724024"/>
            <a:ext cx="2247900" cy="139808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4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342164"/>
            <a:ext cx="9980682" cy="830998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การติดตั้งและใช้งานไลบรารี่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Liquid Crystal Display (LCD) I2C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7FCC31-569A-48F4-9DB5-981798A84B6C}"/>
              </a:ext>
            </a:extLst>
          </p:cNvPr>
          <p:cNvSpPr/>
          <p:nvPr/>
        </p:nvSpPr>
        <p:spPr>
          <a:xfrm>
            <a:off x="876423" y="4889747"/>
            <a:ext cx="23580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วิธีการติดตั้ง 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Library</a:t>
            </a:r>
            <a:endParaRPr lang="th-TH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08F616-210A-47D2-A823-4B1D9640C994}"/>
              </a:ext>
            </a:extLst>
          </p:cNvPr>
          <p:cNvSpPr/>
          <p:nvPr/>
        </p:nvSpPr>
        <p:spPr>
          <a:xfrm>
            <a:off x="876423" y="5266760"/>
            <a:ext cx="10610727" cy="12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buSzPts val="1200"/>
            </a:pP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1.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ดาวน์โหลด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Library :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  <a:hlinkClick r:id="rId3"/>
              </a:rPr>
              <a:t>https://joo.gl/OCpBC</a:t>
            </a:r>
            <a:endParaRPr lang="en-US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lvl="0">
              <a:lnSpc>
                <a:spcPct val="107000"/>
              </a:lnSpc>
              <a:buSzPts val="1200"/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2. แตกไฟล์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ZIP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และนำโฟลเดอร์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LiquidCrystal_I2C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ที่แตกไฟล์ไว้ ไปวางที่ไดร์ </a:t>
            </a:r>
            <a:endParaRPr lang="en-US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lvl="0">
              <a:lnSpc>
                <a:spcPct val="107000"/>
              </a:lnSpc>
              <a:buSzPts val="1200"/>
            </a:pP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C:\Users\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ชื่อคอมพิวเตอร์\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Documents\Arduino\libraries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D1DCA6-2ECD-4D02-AC92-D3BE4EA726A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757658" y="1448152"/>
            <a:ext cx="6675166" cy="316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7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342164"/>
            <a:ext cx="9980682" cy="830998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การติดตั้งและใช้งานไลบรารี่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Liquid Crystal Display (LCD) I2C (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734">
                <a:extLst>
                  <a:ext uri="{FF2B5EF4-FFF2-40B4-BE49-F238E27FC236}">
                    <a16:creationId xmlns:a16="http://schemas.microsoft.com/office/drawing/2014/main" id="{3AC582C6-9E54-40BD-9BCB-C50254DD67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04900" y="1581150"/>
                <a:ext cx="10153650" cy="4781550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/>
              </a:ln>
            </p:spPr>
            <p:txBody>
              <a:bodyPr rot="0" vert="horz" wrap="none" lIns="91440" tIns="45720" rIns="91440" bIns="45720" anchor="t" anchorCtr="0" upright="1">
                <a:noAutofit/>
              </a:bodyPr>
              <a:lstStyle/>
              <a:p>
                <a:pPr marL="0" marR="0" algn="thaiDi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th-TH" sz="24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H SarabunPSK" panose="020B0500040200020003" pitchFamily="34" charset="-34"/>
                  </a:rPr>
                  <a:t>คำสั่งการทำงานเบื้องต้น</a:t>
                </a:r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algn="thaiDist">
                  <a:lnSpc>
                    <a:spcPct val="107000"/>
                  </a:lnSpc>
                </a:pPr>
                <a:r>
                  <a:rPr lang="th-TH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H SarabunPSK" panose="020B0500040200020003" pitchFamily="34" charset="-34"/>
                  </a:rPr>
                  <a:t>	</a:t>
                </a:r>
                <a:r>
                  <a:rPr lang="en-US" sz="1600" dirty="0">
                    <a:solidFill>
                      <a:srgbClr val="385623"/>
                    </a:solidFill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Cordia New" panose="020B0304020202020204" pitchFamily="34" charset="-34"/>
                  </a:rPr>
                  <a:t>#include </a:t>
                </a:r>
                <a:r>
                  <a:rPr lang="en-US" sz="1600" dirty="0"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Cordia New" panose="020B0304020202020204" pitchFamily="34" charset="-34"/>
                  </a:rPr>
                  <a:t>&lt;</a:t>
                </a:r>
                <a:r>
                  <a:rPr lang="en-US" sz="1600" dirty="0" err="1">
                    <a:solidFill>
                      <a:srgbClr val="ED7D31"/>
                    </a:solidFill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Cordia New" panose="020B0304020202020204" pitchFamily="34" charset="-34"/>
                  </a:rPr>
                  <a:t>LiquidCrystal_I</a:t>
                </a:r>
                <a:r>
                  <a:rPr lang="th-TH" sz="1600" dirty="0">
                    <a:solidFill>
                      <a:srgbClr val="ED7D31"/>
                    </a:solidFill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Cordia New" panose="020B0304020202020204" pitchFamily="34" charset="-34"/>
                  </a:rPr>
                  <a:t>2</a:t>
                </a:r>
                <a:r>
                  <a:rPr lang="en-US" sz="1600" dirty="0" err="1">
                    <a:solidFill>
                      <a:srgbClr val="ED7D31"/>
                    </a:solidFill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Cordia New" panose="020B0304020202020204" pitchFamily="34" charset="-34"/>
                  </a:rPr>
                  <a:t>C</a:t>
                </a:r>
                <a:r>
                  <a:rPr lang="en-US" sz="1600" dirty="0" err="1"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Cordia New" panose="020B0304020202020204" pitchFamily="34" charset="-34"/>
                  </a:rPr>
                  <a:t>.h</a:t>
                </a:r>
                <a:r>
                  <a:rPr lang="en-US" sz="1600" dirty="0"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Cordia New" panose="020B0304020202020204" pitchFamily="34" charset="-34"/>
                  </a:rPr>
                  <a:t>&gt;</a:t>
                </a:r>
                <a:r>
                  <a:rPr lang="th-TH" sz="1600" dirty="0">
                    <a:latin typeface="Courier New" panose="02070309020205020404" pitchFamily="49" charset="0"/>
                    <a:ea typeface="Calibri" panose="020F0502020204030204" pitchFamily="34" charset="0"/>
                    <a:cs typeface="Cordia New" panose="020B0304020202020204" pitchFamily="34" charset="-34"/>
                  </a:rPr>
                  <a:t>	</a:t>
                </a:r>
                <a:r>
                  <a:rPr lang="en-US" sz="1600" dirty="0">
                    <a:latin typeface="Courier New" panose="02070309020205020404" pitchFamily="49" charset="0"/>
                    <a:ea typeface="Calibri" panose="020F0502020204030204" pitchFamily="34" charset="0"/>
                    <a:cs typeface="Cordia New" panose="020B0304020202020204" pitchFamily="34" charset="-34"/>
                  </a:rPr>
                  <a:t> </a:t>
                </a:r>
                <a:r>
                  <a:rPr lang="th-TH" sz="24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//เปิดใช้งานไลบรารี </a:t>
                </a:r>
                <a:r>
                  <a:rPr lang="en-US" sz="24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LCD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rPr>
                          <m:t>I</m:t>
                        </m:r>
                      </m:e>
                      <m:sup>
                        <m:r>
                          <m:rPr>
                            <m:nor/>
                          </m:rPr>
                          <a:rPr lang="en-US" sz="24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C</a:t>
                </a:r>
                <a:endParaRPr lang="th-TH" sz="2400" dirty="0">
                  <a:effectLst/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endParaRPr>
              </a:p>
              <a:p>
                <a:pPr algn="thaiDist">
                  <a:lnSpc>
                    <a:spcPct val="107000"/>
                  </a:lnSpc>
                </a:pPr>
                <a:r>
                  <a:rPr lang="th-TH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	</a:t>
                </a:r>
                <a:r>
                  <a:rPr lang="en-US" sz="1600" dirty="0">
                    <a:solidFill>
                      <a:srgbClr val="EE7612"/>
                    </a:solidFill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rdia New" panose="020B0304020202020204" pitchFamily="34" charset="-34"/>
                  </a:rPr>
                  <a:t>LiquidCrystal_I2C</a:t>
                </a:r>
                <a:r>
                  <a:rPr lang="en-US" sz="1600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rdia New" panose="020B0304020202020204" pitchFamily="34" charset="-34"/>
                  </a:rPr>
                  <a:t> </a:t>
                </a:r>
                <a:r>
                  <a:rPr lang="en-US" sz="1600" dirty="0" err="1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rdia New" panose="020B0304020202020204" pitchFamily="34" charset="-34"/>
                  </a:rPr>
                  <a:t>lcd</a:t>
                </a:r>
                <a:r>
                  <a:rPr lang="th-TH" sz="1600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rdia New" panose="020B0304020202020204" pitchFamily="34" charset="-34"/>
                  </a:rPr>
                  <a:t>(</a:t>
                </a:r>
                <a:r>
                  <a:rPr lang="en-US" sz="2400" dirty="0">
                    <a:solidFill>
                      <a:srgbClr val="FF0000"/>
                    </a:solidFill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Address</a:t>
                </a:r>
                <a:r>
                  <a:rPr lang="th-TH" sz="2400" dirty="0">
                    <a:solidFill>
                      <a:srgbClr val="FF0000"/>
                    </a:solidFill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 ของอุปกรณ์</a:t>
                </a:r>
                <a:r>
                  <a:rPr lang="en-US" sz="1600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rdia New" panose="020B0304020202020204" pitchFamily="34" charset="-34"/>
                  </a:rPr>
                  <a:t>,</a:t>
                </a:r>
                <a:r>
                  <a:rPr lang="en-US" sz="1600" dirty="0">
                    <a:solidFill>
                      <a:srgbClr val="FF0000"/>
                    </a:solidFill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rdia New" panose="020B0304020202020204" pitchFamily="34" charset="-34"/>
                  </a:rPr>
                  <a:t> </a:t>
                </a:r>
                <a:r>
                  <a:rPr lang="th-TH" sz="24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จำนวน </a:t>
                </a:r>
                <a:r>
                  <a:rPr lang="en-US" sz="2400" dirty="0">
                    <a:solidFill>
                      <a:srgbClr val="FF0000"/>
                    </a:solidFill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Column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rdia New" panose="020B0304020202020204" pitchFamily="34" charset="-34"/>
                  </a:rPr>
                  <a:t>,</a:t>
                </a:r>
                <a:r>
                  <a:rPr lang="en-US" sz="1600" dirty="0">
                    <a:solidFill>
                      <a:srgbClr val="FF0000"/>
                    </a:solidFill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rdia New" panose="020B0304020202020204" pitchFamily="34" charset="-34"/>
                  </a:rPr>
                  <a:t> </a:t>
                </a:r>
                <a:r>
                  <a:rPr lang="th-TH" sz="24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จำนวน </a:t>
                </a:r>
                <a:r>
                  <a:rPr lang="en-US" sz="2400" dirty="0" err="1">
                    <a:solidFill>
                      <a:srgbClr val="FF0000"/>
                    </a:solidFill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Raws</a:t>
                </a:r>
                <a:r>
                  <a:rPr lang="th-TH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)</a:t>
                </a:r>
                <a:r>
                  <a:rPr lang="en-US" sz="1600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rdia New" panose="020B0304020202020204" pitchFamily="34" charset="-34"/>
                  </a:rPr>
                  <a:t>; </a:t>
                </a:r>
                <a:r>
                  <a:rPr lang="th-TH" sz="2400" dirty="0">
                    <a:latin typeface="TH SarabunPSK" panose="020B0500040200020003" pitchFamily="34" charset="-34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//การใส่ข้อมูลของอุปกรณ์</a:t>
                </a:r>
                <a:endParaRPr lang="en-US" sz="2400" dirty="0">
                  <a:effectLst/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endParaRPr>
              </a:p>
              <a:p>
                <a:pPr algn="thaiDist">
                  <a:lnSpc>
                    <a:spcPct val="107000"/>
                  </a:lnSpc>
                </a:pPr>
                <a:r>
                  <a:rPr lang="th-TH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	</a:t>
                </a:r>
                <a:r>
                  <a:rPr lang="en-US" sz="1600" dirty="0" err="1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rdia New" panose="020B0304020202020204" pitchFamily="34" charset="-34"/>
                  </a:rPr>
                  <a:t>lcd.</a:t>
                </a:r>
                <a:r>
                  <a:rPr lang="en-US" sz="1600" dirty="0" err="1">
                    <a:solidFill>
                      <a:srgbClr val="ED7D31"/>
                    </a:solidFill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rdia New" panose="020B0304020202020204" pitchFamily="34" charset="-34"/>
                  </a:rPr>
                  <a:t>begin</a:t>
                </a:r>
                <a:r>
                  <a:rPr lang="en-US" sz="1600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rdia New" panose="020B0304020202020204" pitchFamily="34" charset="-34"/>
                  </a:rPr>
                  <a:t>();</a:t>
                </a:r>
                <a:r>
                  <a:rPr lang="en-US" sz="1600" dirty="0">
                    <a:latin typeface="Courier New" panose="02070309020205020404" pitchFamily="49" charset="0"/>
                    <a:ea typeface="Times New Roman" panose="02020603050405020304" pitchFamily="18" charset="0"/>
                    <a:cs typeface="Cordia New" panose="020B0304020202020204" pitchFamily="34" charset="-34"/>
                  </a:rPr>
                  <a:t>  </a:t>
                </a:r>
                <a:r>
                  <a:rPr lang="th-TH" sz="2400" dirty="0">
                    <a:latin typeface="TH SarabunPSK" panose="020B0500040200020003" pitchFamily="34" charset="-34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//เริ่มการใช้งานฟังก์ชันไลบรารีของจอ </a:t>
                </a:r>
                <a:r>
                  <a:rPr lang="en-US" sz="2400" dirty="0">
                    <a:latin typeface="TH SarabunPSK" panose="020B0500040200020003" pitchFamily="34" charset="-34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LCD</a:t>
                </a:r>
                <a:r>
                  <a:rPr lang="en-US" sz="1600" dirty="0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		</a:t>
                </a:r>
                <a:endParaRPr lang="th-TH" sz="16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Cordia New" panose="020B0304020202020204" pitchFamily="34" charset="-34"/>
                </a:endParaRPr>
              </a:p>
              <a:p>
                <a:pPr algn="thaiDist">
                  <a:lnSpc>
                    <a:spcPct val="107000"/>
                  </a:lnSpc>
                </a:pPr>
                <a:r>
                  <a:rPr lang="en-US" sz="1600" dirty="0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	</a:t>
                </a:r>
                <a:r>
                  <a:rPr lang="en-US" sz="1600" dirty="0" err="1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rdia New" panose="020B0304020202020204" pitchFamily="34" charset="-34"/>
                  </a:rPr>
                  <a:t>lcd.</a:t>
                </a:r>
                <a:r>
                  <a:rPr lang="en-US" sz="1600" dirty="0" err="1">
                    <a:solidFill>
                      <a:srgbClr val="ED7D31"/>
                    </a:solidFill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rdia New" panose="020B0304020202020204" pitchFamily="34" charset="-34"/>
                  </a:rPr>
                  <a:t>backlight</a:t>
                </a:r>
                <a:r>
                  <a:rPr lang="en-US" sz="1600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rdia New" panose="020B0304020202020204" pitchFamily="34" charset="-34"/>
                  </a:rPr>
                  <a:t>();  </a:t>
                </a:r>
                <a:r>
                  <a:rPr lang="th-TH" sz="2400" dirty="0">
                    <a:latin typeface="TH SarabunPSK" panose="020B0500040200020003" pitchFamily="34" charset="-34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//เปิดไฟ </a:t>
                </a:r>
                <a:r>
                  <a:rPr lang="en-US" sz="2400" dirty="0">
                    <a:latin typeface="TH SarabunPSK" panose="020B0500040200020003" pitchFamily="34" charset="-34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Backlight</a:t>
                </a:r>
                <a:r>
                  <a:rPr lang="en-US" sz="1600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rdia New" panose="020B0304020202020204" pitchFamily="34" charset="-34"/>
                  </a:rPr>
                  <a:t>	</a:t>
                </a:r>
                <a:endParaRPr lang="th-TH" sz="1600" dirty="0">
                  <a:latin typeface="TH SarabunPSK" panose="020B0500040200020003" pitchFamily="34" charset="-34"/>
                  <a:ea typeface="Times New Roman" panose="02020603050405020304" pitchFamily="18" charset="0"/>
                  <a:cs typeface="Cordia New" panose="020B0304020202020204" pitchFamily="34" charset="-34"/>
                </a:endParaRPr>
              </a:p>
              <a:p>
                <a:pPr algn="thaiDist">
                  <a:lnSpc>
                    <a:spcPct val="107000"/>
                  </a:lnSpc>
                </a:pPr>
                <a:r>
                  <a:rPr lang="en-US" sz="1600" dirty="0">
                    <a:effectLst/>
                    <a:latin typeface="TH SarabunPSK" panose="020B0500040200020003" pitchFamily="34" charset="-34"/>
                    <a:ea typeface="Calibri" panose="020F0502020204030204" pitchFamily="34" charset="0"/>
                    <a:cs typeface="Cordia New" panose="020B0304020202020204" pitchFamily="34" charset="-34"/>
                  </a:rPr>
                  <a:t>	</a:t>
                </a:r>
                <a:r>
                  <a:rPr lang="en-US" sz="1600" dirty="0" err="1"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Cordia New" panose="020B0304020202020204" pitchFamily="34" charset="-34"/>
                  </a:rPr>
                  <a:t>lcd.</a:t>
                </a:r>
                <a:r>
                  <a:rPr lang="en-US" sz="1600" dirty="0" err="1">
                    <a:solidFill>
                      <a:srgbClr val="ED7D31"/>
                    </a:solidFill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Cordia New" panose="020B0304020202020204" pitchFamily="34" charset="-34"/>
                  </a:rPr>
                  <a:t>setCursor</a:t>
                </a:r>
                <a:r>
                  <a:rPr lang="en-US" sz="1600" dirty="0"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Cordia New" panose="020B0304020202020204" pitchFamily="34" charset="-34"/>
                  </a:rPr>
                  <a:t>(</a:t>
                </a:r>
                <a:r>
                  <a:rPr lang="th-TH" sz="24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H SarabunPSK" panose="020B0500040200020003" pitchFamily="34" charset="-34"/>
                  </a:rPr>
                  <a:t>หลัก</a:t>
                </a:r>
                <a:r>
                  <a:rPr lang="en-US" sz="1600" dirty="0"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Cordia New" panose="020B0304020202020204" pitchFamily="34" charset="-34"/>
                  </a:rPr>
                  <a:t>,</a:t>
                </a:r>
                <a:r>
                  <a:rPr lang="th-TH" sz="24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H SarabunPSK" panose="020B0500040200020003" pitchFamily="34" charset="-34"/>
                  </a:rPr>
                  <a:t>แถว</a:t>
                </a:r>
                <a:r>
                  <a:rPr lang="en-US" sz="1600" dirty="0"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Cordia New" panose="020B0304020202020204" pitchFamily="34" charset="-34"/>
                  </a:rPr>
                  <a:t>);  </a:t>
                </a:r>
                <a:r>
                  <a:rPr lang="th-TH" sz="2400" dirty="0">
                    <a:latin typeface="TH SarabunPSK" panose="020B0500040200020003" pitchFamily="34" charset="-34"/>
                    <a:ea typeface="Calibri" panose="020F0502020204030204" pitchFamily="34" charset="0"/>
                    <a:cs typeface="TH SarabunPSK" panose="020B0500040200020003" pitchFamily="34" charset="-34"/>
                  </a:rPr>
                  <a:t>//หลักใช้เลข 0-15 (หลักที่ 1-16) และ แถวใช้ 0-1 (แถวที่ 1-2)</a:t>
                </a:r>
              </a:p>
              <a:p>
                <a:pPr algn="thaiDist">
                  <a:lnSpc>
                    <a:spcPct val="107000"/>
                  </a:lnSpc>
                </a:pPr>
                <a:r>
                  <a:rPr lang="th-TH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H SarabunPSK" panose="020B0500040200020003" pitchFamily="34" charset="-34"/>
                  </a:rPr>
                  <a:t>	</a:t>
                </a:r>
                <a:r>
                  <a:rPr lang="en-US" sz="1600" dirty="0" err="1"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Cordia New" panose="020B0304020202020204" pitchFamily="34" charset="-34"/>
                  </a:rPr>
                  <a:t>lcd.</a:t>
                </a:r>
                <a:r>
                  <a:rPr lang="en-US" sz="1600" dirty="0" err="1">
                    <a:solidFill>
                      <a:srgbClr val="ED7D31"/>
                    </a:solidFill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Cordia New" panose="020B0304020202020204" pitchFamily="34" charset="-34"/>
                  </a:rPr>
                  <a:t>print</a:t>
                </a:r>
                <a:r>
                  <a:rPr lang="en-US" sz="1600" dirty="0"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Cordia New" panose="020B0304020202020204" pitchFamily="34" charset="-34"/>
                  </a:rPr>
                  <a:t>(“</a:t>
                </a:r>
                <a:r>
                  <a:rPr lang="th-TH" sz="24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H SarabunPSK" panose="020B0500040200020003" pitchFamily="34" charset="-34"/>
                  </a:rPr>
                  <a:t>อักษรที่ต้องการแสดงผล</a:t>
                </a:r>
                <a:r>
                  <a:rPr lang="en-US" sz="1600" dirty="0"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Cordia New" panose="020B0304020202020204" pitchFamily="34" charset="-34"/>
                  </a:rPr>
                  <a:t>”);  </a:t>
                </a:r>
                <a:r>
                  <a:rPr lang="th-TH" sz="2400" dirty="0">
                    <a:latin typeface="TH SarabunPSK" panose="020B0500040200020003" pitchFamily="34" charset="-34"/>
                    <a:ea typeface="Calibri" panose="020F0502020204030204" pitchFamily="34" charset="0"/>
                    <a:cs typeface="TH SarabunPSK" panose="020B0500040200020003" pitchFamily="34" charset="-34"/>
                  </a:rPr>
                  <a:t>//แสดงข้อความผ่าน </a:t>
                </a:r>
                <a:r>
                  <a:rPr lang="en-US" sz="2400" dirty="0">
                    <a:latin typeface="TH SarabunPSK" panose="020B0500040200020003" pitchFamily="34" charset="-34"/>
                    <a:ea typeface="Calibri" panose="020F0502020204030204" pitchFamily="34" charset="0"/>
                    <a:cs typeface="TH SarabunPSK" panose="020B0500040200020003" pitchFamily="34" charset="-34"/>
                  </a:rPr>
                  <a:t>LCD</a:t>
                </a:r>
                <a:endParaRPr lang="en-US" sz="2400" dirty="0">
                  <a:effectLst/>
                  <a:latin typeface="TH SarabunPSK" panose="020B0500040200020003" pitchFamily="34" charset="-34"/>
                  <a:ea typeface="Calibri" panose="020F0502020204030204" pitchFamily="34" charset="0"/>
                  <a:cs typeface="TH SarabunPSK" panose="020B0500040200020003" pitchFamily="34" charset="-34"/>
                </a:endParaRPr>
              </a:p>
              <a:p>
                <a:pPr algn="thaiDist">
                  <a:lnSpc>
                    <a:spcPct val="107000"/>
                  </a:lnSpc>
                </a:pPr>
                <a:r>
                  <a:rPr lang="th-TH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H SarabunPSK" panose="020B0500040200020003" pitchFamily="34" charset="-34"/>
                  </a:rPr>
                  <a:t>	</a:t>
                </a:r>
                <a:r>
                  <a:rPr lang="en-US" sz="1600" dirty="0" err="1"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Cordia New" panose="020B0304020202020204" pitchFamily="34" charset="-34"/>
                  </a:rPr>
                  <a:t>lcd.</a:t>
                </a:r>
                <a:r>
                  <a:rPr lang="en-US" sz="1600" dirty="0" err="1">
                    <a:solidFill>
                      <a:srgbClr val="ED7D31"/>
                    </a:solidFill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Cordia New" panose="020B0304020202020204" pitchFamily="34" charset="-34"/>
                  </a:rPr>
                  <a:t>print</a:t>
                </a:r>
                <a:r>
                  <a:rPr lang="en-US" sz="1600" dirty="0"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Cordia New" panose="020B0304020202020204" pitchFamily="34" charset="-34"/>
                  </a:rPr>
                  <a:t>(</a:t>
                </a:r>
                <a:r>
                  <a:rPr lang="th-TH" sz="24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H SarabunPSK" panose="020B0500040200020003" pitchFamily="34" charset="-34"/>
                  </a:rPr>
                  <a:t>ตัวแปร</a:t>
                </a:r>
                <a:r>
                  <a:rPr lang="en-US" sz="1600" dirty="0"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Cordia New" panose="020B0304020202020204" pitchFamily="34" charset="-34"/>
                  </a:rPr>
                  <a:t>);  </a:t>
                </a:r>
                <a:r>
                  <a:rPr lang="th-TH" sz="2400" dirty="0">
                    <a:latin typeface="TH SarabunPSK" panose="020B0500040200020003" pitchFamily="34" charset="-34"/>
                    <a:ea typeface="Calibri" panose="020F0502020204030204" pitchFamily="34" charset="0"/>
                    <a:cs typeface="TH SarabunPSK" panose="020B0500040200020003" pitchFamily="34" charset="-34"/>
                  </a:rPr>
                  <a:t>//แสดงผลผ่าน </a:t>
                </a:r>
                <a:r>
                  <a:rPr lang="en-US" sz="2400" dirty="0">
                    <a:latin typeface="TH SarabunPSK" panose="020B0500040200020003" pitchFamily="34" charset="-34"/>
                    <a:ea typeface="Calibri" panose="020F0502020204030204" pitchFamily="34" charset="0"/>
                    <a:cs typeface="TH SarabunPSK" panose="020B0500040200020003" pitchFamily="34" charset="-34"/>
                  </a:rPr>
                  <a:t>LCD</a:t>
                </a:r>
                <a:r>
                  <a:rPr lang="en-US" sz="1600" dirty="0">
                    <a:effectLst/>
                    <a:latin typeface="TH SarabunPSK" panose="020B0500040200020003" pitchFamily="34" charset="-34"/>
                    <a:ea typeface="Calibri" panose="020F0502020204030204" pitchFamily="34" charset="0"/>
                    <a:cs typeface="Cordia New" panose="020B0304020202020204" pitchFamily="34" charset="-34"/>
                  </a:rPr>
                  <a:t>	</a:t>
                </a:r>
                <a:endParaRPr lang="th-TH" sz="1600" dirty="0">
                  <a:effectLst/>
                  <a:latin typeface="TH SarabunPSK" panose="020B0500040200020003" pitchFamily="34" charset="-34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algn="thaiDist">
                  <a:lnSpc>
                    <a:spcPct val="107000"/>
                  </a:lnSpc>
                </a:pPr>
                <a:r>
                  <a:rPr lang="en-US" sz="1600" dirty="0">
                    <a:effectLst/>
                    <a:latin typeface="TH SarabunPSK" panose="020B0500040200020003" pitchFamily="34" charset="-34"/>
                    <a:ea typeface="Calibri" panose="020F0502020204030204" pitchFamily="34" charset="0"/>
                    <a:cs typeface="Cordia New" panose="020B0304020202020204" pitchFamily="34" charset="-34"/>
                  </a:rPr>
                  <a:t>	</a:t>
                </a:r>
                <a:r>
                  <a:rPr lang="en-US" sz="1600" dirty="0" err="1"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Cordia New" panose="020B0304020202020204" pitchFamily="34" charset="-34"/>
                  </a:rPr>
                  <a:t>lcd.</a:t>
                </a:r>
                <a:r>
                  <a:rPr lang="en-US" sz="1600" dirty="0" err="1">
                    <a:solidFill>
                      <a:srgbClr val="ED7D31"/>
                    </a:solidFill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Cordia New" panose="020B0304020202020204" pitchFamily="34" charset="-34"/>
                  </a:rPr>
                  <a:t>clear</a:t>
                </a:r>
                <a:r>
                  <a:rPr lang="en-US" sz="1600" dirty="0"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Cordia New" panose="020B0304020202020204" pitchFamily="34" charset="-34"/>
                  </a:rPr>
                  <a:t>();  </a:t>
                </a:r>
                <a:r>
                  <a:rPr lang="en-US" sz="24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//</a:t>
                </a:r>
                <a:r>
                  <a:rPr lang="th-TH" sz="24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เคลียหน้าจอ </a:t>
                </a:r>
                <a:r>
                  <a:rPr lang="en-US" sz="24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LCD</a:t>
                </a:r>
                <a:r>
                  <a:rPr lang="en-US" sz="1600" dirty="0">
                    <a:effectLst/>
                    <a:latin typeface="TH SarabunPSK" panose="020B0500040200020003" pitchFamily="34" charset="-34"/>
                    <a:ea typeface="Calibri" panose="020F0502020204030204" pitchFamily="34" charset="0"/>
                    <a:cs typeface="Cordia New" panose="020B0304020202020204" pitchFamily="34" charset="-34"/>
                  </a:rPr>
                  <a:t>		</a:t>
                </a:r>
                <a:endParaRPr lang="en-US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6" name="Text Box 734">
                <a:extLst>
                  <a:ext uri="{FF2B5EF4-FFF2-40B4-BE49-F238E27FC236}">
                    <a16:creationId xmlns:a16="http://schemas.microsoft.com/office/drawing/2014/main" id="{3AC582C6-9E54-40BD-9BCB-C50254DD6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04900" y="1581150"/>
                <a:ext cx="10153650" cy="4781550"/>
              </a:xfrm>
              <a:prstGeom prst="rect">
                <a:avLst/>
              </a:prstGeom>
              <a:blipFill>
                <a:blip r:embed="rId3"/>
                <a:stretch>
                  <a:fillRect l="-900" t="-127" r="-7683"/>
                </a:stretch>
              </a:blipFill>
              <a:ln w="2857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67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ดาวน์โหลดโปรแกรมค้นหา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Address I2C</a:t>
            </a:r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F052AD-26EE-421C-852B-EAF030B98DE8}"/>
              </a:ext>
            </a:extLst>
          </p:cNvPr>
          <p:cNvSpPr/>
          <p:nvPr/>
        </p:nvSpPr>
        <p:spPr>
          <a:xfrm>
            <a:off x="1104900" y="1376580"/>
            <a:ext cx="9980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การจะใช้งานไลบรารี่จอ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LCD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จะต้องรู้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Address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ของจอ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LCD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เสียก่อน ดังนั้นจะกล่าวถึงวิธีในการค้นหา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Address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ของจอ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LCD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ดังนี้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7AAB51-94A7-4EFB-B205-300FEF354D2B}"/>
              </a:ext>
            </a:extLst>
          </p:cNvPr>
          <p:cNvSpPr/>
          <p:nvPr/>
        </p:nvSpPr>
        <p:spPr>
          <a:xfrm>
            <a:off x="1104900" y="2299146"/>
            <a:ext cx="39693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เข้าไปที่เว็บไซต์ :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https://bit.ly/2UbMcTO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53030A-0F6E-4230-BA66-0EE42241BC99}"/>
              </a:ext>
            </a:extLst>
          </p:cNvPr>
          <p:cNvSpPr/>
          <p:nvPr/>
        </p:nvSpPr>
        <p:spPr>
          <a:xfrm>
            <a:off x="1104900" y="2760811"/>
            <a:ext cx="2382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คลิกที่ :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Download ZIP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239FD7-B3F0-4510-A960-4394A2AC3794}"/>
              </a:ext>
            </a:extLst>
          </p:cNvPr>
          <p:cNvPicPr/>
          <p:nvPr/>
        </p:nvPicPr>
        <p:blipFill rotWithShape="1">
          <a:blip r:embed="rId3"/>
          <a:srcRect l="47254" t="30127" r="15453" b="29229"/>
          <a:stretch/>
        </p:blipFill>
        <p:spPr>
          <a:xfrm>
            <a:off x="5074256" y="2207577"/>
            <a:ext cx="6404061" cy="35988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642412C-7371-4723-975C-91A449990B61}"/>
              </a:ext>
            </a:extLst>
          </p:cNvPr>
          <p:cNvSpPr/>
          <p:nvPr/>
        </p:nvSpPr>
        <p:spPr>
          <a:xfrm>
            <a:off x="10054000" y="2516842"/>
            <a:ext cx="1209086" cy="3589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9CE8A7-CF18-4495-875F-40DB5F4ED82E}"/>
              </a:ext>
            </a:extLst>
          </p:cNvPr>
          <p:cNvSpPr/>
          <p:nvPr/>
        </p:nvSpPr>
        <p:spPr>
          <a:xfrm>
            <a:off x="1104899" y="3222476"/>
            <a:ext cx="54088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แตกไฟล์ที่ทำการดาวน์โหลดแล้วเข้าไปในโฟล์เดอร์และเปิดไฟล์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F2CB3D-7338-411E-83A2-B8557AC5722D}"/>
              </a:ext>
            </a:extLst>
          </p:cNvPr>
          <p:cNvPicPr/>
          <p:nvPr/>
        </p:nvPicPr>
        <p:blipFill rotWithShape="1">
          <a:blip r:embed="rId4"/>
          <a:srcRect b="54721"/>
          <a:stretch/>
        </p:blipFill>
        <p:spPr>
          <a:xfrm>
            <a:off x="1536875" y="3852783"/>
            <a:ext cx="9953754" cy="241526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A0E0A1F-42FA-458E-A083-1879CB51BF33}"/>
              </a:ext>
            </a:extLst>
          </p:cNvPr>
          <p:cNvSpPr/>
          <p:nvPr/>
        </p:nvSpPr>
        <p:spPr>
          <a:xfrm>
            <a:off x="1104899" y="3643016"/>
            <a:ext cx="42498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4. ทำการอัปโหลดลงบอร์ด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ESP8266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B23A2D6-DE3B-4D24-97D8-F2959264BDA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631581" y="1876805"/>
            <a:ext cx="5103219" cy="470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65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10" grpId="0" animBg="1"/>
      <p:bldP spid="10" grpId="1" animBg="1"/>
      <p:bldP spid="11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ดาวน์โหลดโปรแกรมค้นหา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Address I2C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AB2924-AA75-4850-81B5-F5A98C7884DF}"/>
              </a:ext>
            </a:extLst>
          </p:cNvPr>
          <p:cNvSpPr/>
          <p:nvPr/>
        </p:nvSpPr>
        <p:spPr>
          <a:xfrm>
            <a:off x="1104900" y="1376580"/>
            <a:ext cx="99806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โปรแกรม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สำหรับ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Scan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หา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Address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5" name="Text Box 740">
            <a:extLst>
              <a:ext uri="{FF2B5EF4-FFF2-40B4-BE49-F238E27FC236}">
                <a16:creationId xmlns:a16="http://schemas.microsoft.com/office/drawing/2014/main" id="{C3AD97BC-208C-4246-9A58-5F82FCC2F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900" y="1838245"/>
            <a:ext cx="8782050" cy="4773654"/>
          </a:xfrm>
          <a:prstGeom prst="rect">
            <a:avLst/>
          </a:prstGeom>
          <a:solidFill>
            <a:schemeClr val="lt1">
              <a:lumMod val="100000"/>
              <a:lumOff val="0"/>
            </a:schemeClr>
          </a:solidFill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#include &lt;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Wire.h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&gt;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void setup()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Wire.begin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Serial.begin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9600)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Serial.println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("\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nI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2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C Scanner");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void loop()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byte error, address;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int 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nDevices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Serial.println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("Scanning...");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nDevices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= 0;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for(address = 1; address &lt; 127; address++ )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Wire.beginTransmission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(address);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error = 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Wire.endTransmission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();</a:t>
            </a:r>
            <a:endParaRPr lang="th-TH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thaiDist">
              <a:lnSpc>
                <a:spcPct val="107000"/>
              </a:lnSpc>
            </a:pPr>
            <a:r>
              <a:rPr lang="th-TH" sz="1200" dirty="0"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if (error == 0)</a:t>
            </a:r>
            <a:r>
              <a:rPr lang="th-TH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thaiDist">
              <a:lnSpc>
                <a:spcPct val="107000"/>
              </a:lnSpc>
            </a:pPr>
            <a:r>
              <a:rPr lang="th-TH" sz="1600" dirty="0"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		</a:t>
            </a:r>
            <a:r>
              <a:rPr lang="en-US" sz="1600" dirty="0" err="1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Serial.print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("I2C device found at address 0x");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thaiDist">
              <a:lnSpc>
                <a:spcPct val="107000"/>
              </a:lnSpc>
            </a:pPr>
            <a:r>
              <a:rPr lang="th-TH" sz="1600" dirty="0"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		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if (address&lt;16)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thaiDist">
              <a:lnSpc>
                <a:spcPct val="107000"/>
              </a:lnSpc>
            </a:pPr>
            <a:r>
              <a:rPr lang="th-TH" sz="1600" dirty="0"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		</a:t>
            </a:r>
            <a:r>
              <a:rPr lang="en-US" sz="1600" dirty="0" err="1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Serial.print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("0");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2994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ดาวน์โหลดโปรแกรมค้นหา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Address I2C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AB2924-AA75-4850-81B5-F5A98C7884DF}"/>
              </a:ext>
            </a:extLst>
          </p:cNvPr>
          <p:cNvSpPr/>
          <p:nvPr/>
        </p:nvSpPr>
        <p:spPr>
          <a:xfrm>
            <a:off x="1104900" y="1376580"/>
            <a:ext cx="99806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โปรแกรม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สำหรับ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Scan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หา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Address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ต่อ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)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8" name="Text Box 740">
            <a:extLst>
              <a:ext uri="{FF2B5EF4-FFF2-40B4-BE49-F238E27FC236}">
                <a16:creationId xmlns:a16="http://schemas.microsoft.com/office/drawing/2014/main" id="{019472A2-5410-49D8-88DD-3A90B6031A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900" y="1860608"/>
            <a:ext cx="8782050" cy="4574484"/>
          </a:xfrm>
          <a:prstGeom prst="rect">
            <a:avLst/>
          </a:prstGeom>
          <a:solidFill>
            <a:schemeClr val="lt1">
              <a:lumMod val="100000"/>
              <a:lumOff val="0"/>
            </a:schemeClr>
          </a:solidFill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	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Serial.print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address,HEX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	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Serial.println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("  !");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	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nDevices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++;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else if (error==4) 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	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Serial.print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("Unknow error at address 0x");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		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if (address&lt;16)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	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Serial.print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("0");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	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Serial.println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address,HEX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if (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nDevices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== 0)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Serial.println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("No I2C devices found\n");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else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Serial.println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("done\n");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delay(5000);           // wait 5 seconds for next scan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1230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ดาวน์โหลดโปรแกรมค้นหา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Address I2C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AB2924-AA75-4850-81B5-F5A98C7884DF}"/>
              </a:ext>
            </a:extLst>
          </p:cNvPr>
          <p:cNvSpPr/>
          <p:nvPr/>
        </p:nvSpPr>
        <p:spPr>
          <a:xfrm>
            <a:off x="1104900" y="1376580"/>
            <a:ext cx="99806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โปรแกรม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สำหรับ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Scan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หา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Address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ต่อ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)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8" name="Text Box 740">
            <a:extLst>
              <a:ext uri="{FF2B5EF4-FFF2-40B4-BE49-F238E27FC236}">
                <a16:creationId xmlns:a16="http://schemas.microsoft.com/office/drawing/2014/main" id="{019472A2-5410-49D8-88DD-3A90B6031A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900" y="1860608"/>
            <a:ext cx="8782050" cy="4574484"/>
          </a:xfrm>
          <a:prstGeom prst="rect">
            <a:avLst/>
          </a:prstGeom>
          <a:solidFill>
            <a:schemeClr val="lt1">
              <a:lumMod val="100000"/>
              <a:lumOff val="0"/>
            </a:schemeClr>
          </a:solidFill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	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Serial.print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address,HEX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	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Serial.println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("  !");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	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nDevices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++;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else if (error==4) 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	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Serial.print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("Unknow error at address 0x");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		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if (address&lt;16)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	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Serial.print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("0");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	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Serial.println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address,HEX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if (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nDevices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== 0)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Serial.println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("No I2C devices found\n");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else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Serial.println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("done\n");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delay(5000);           // wait 5 seconds for next scan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9586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ดาวน์โหลดโปรแกรมค้นหา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Address I2C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AB2924-AA75-4850-81B5-F5A98C7884DF}"/>
              </a:ext>
            </a:extLst>
          </p:cNvPr>
          <p:cNvSpPr/>
          <p:nvPr/>
        </p:nvSpPr>
        <p:spPr>
          <a:xfrm>
            <a:off x="1104900" y="1376580"/>
            <a:ext cx="9980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เมื่ออัปโหลดเรียบร้อยทำการเปิด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Serial Monitor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ขึ้นมา จะมีค่าของ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address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ใของจอ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LCD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ให้ทำการบันทึกค่านั้นไว้ เพื่อใช้ในโปรแกรมถัดไป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985C6-C01C-4902-BDC8-0FF53B0511B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328" y="2207577"/>
            <a:ext cx="6423343" cy="44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BEB01F-286F-4DE9-B83F-2604A378941D}"/>
              </a:ext>
            </a:extLst>
          </p:cNvPr>
          <p:cNvSpPr/>
          <p:nvPr/>
        </p:nvSpPr>
        <p:spPr>
          <a:xfrm>
            <a:off x="4688840" y="2959100"/>
            <a:ext cx="295910" cy="158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ADC843-FEAC-426B-AF0B-74F0B06801F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3" t="16341" r="67060" b="79941"/>
          <a:stretch/>
        </p:blipFill>
        <p:spPr bwMode="auto">
          <a:xfrm>
            <a:off x="6560978" y="3145056"/>
            <a:ext cx="1741715" cy="8699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71668C6-731D-44CD-8522-5650E8036B4D}"/>
              </a:ext>
            </a:extLst>
          </p:cNvPr>
          <p:cNvCxnSpPr/>
          <p:nvPr/>
        </p:nvCxnSpPr>
        <p:spPr>
          <a:xfrm flipH="1" flipV="1">
            <a:off x="5094514" y="3117850"/>
            <a:ext cx="1422400" cy="3111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4F31B47-C35F-42FE-9A40-9693C58961B7}"/>
              </a:ext>
            </a:extLst>
          </p:cNvPr>
          <p:cNvSpPr txBox="1"/>
          <p:nvPr/>
        </p:nvSpPr>
        <p:spPr>
          <a:xfrm>
            <a:off x="6559659" y="4219148"/>
            <a:ext cx="274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Address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ที่ได้ของจอ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LCD I2C</a:t>
            </a:r>
          </a:p>
        </p:txBody>
      </p:sp>
    </p:spTree>
    <p:extLst>
      <p:ext uri="{BB962C8B-B14F-4D97-AF65-F5344CB8AC3E}">
        <p14:creationId xmlns:p14="http://schemas.microsoft.com/office/powerpoint/2010/main" val="18948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เขียนโปรแกรมเพื่อควบคุมการแสดงผลของจอ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LCD </a:t>
            </a:r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F052AD-26EE-421C-852B-EAF030B98DE8}"/>
              </a:ext>
            </a:extLst>
          </p:cNvPr>
          <p:cNvSpPr/>
          <p:nvPr/>
        </p:nvSpPr>
        <p:spPr>
          <a:xfrm>
            <a:off x="1104900" y="1376580"/>
            <a:ext cx="9980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ตัวอย่างที่ 2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ให้เขียนโปรแกรมเพื่อควบคุมการแสดงผลของจอ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LCD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ที่ติดตั้งอยู่บนบอร์ดทดลอง โดยให้จอ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LCD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แสดงข้อความ “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KMUTNB 60th”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7AAB51-94A7-4EFB-B205-300FEF354D2B}"/>
              </a:ext>
            </a:extLst>
          </p:cNvPr>
          <p:cNvSpPr/>
          <p:nvPr/>
        </p:nvSpPr>
        <p:spPr>
          <a:xfrm>
            <a:off x="1104900" y="2299146"/>
            <a:ext cx="39276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ลักษณะการต่อสายใช้งานบนชุดบอร์ดทดลอง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CD0CAF-9944-44EE-B34D-2A467A36514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847" y="2852380"/>
            <a:ext cx="5768305" cy="3967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185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DHT22 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คืออะไร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19A895-F019-4932-A1AF-816634A3E036}"/>
              </a:ext>
            </a:extLst>
          </p:cNvPr>
          <p:cNvSpPr/>
          <p:nvPr/>
        </p:nvSpPr>
        <p:spPr>
          <a:xfrm>
            <a:off x="1104900" y="1567934"/>
            <a:ext cx="9980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DHT22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เป็นอุปกรณ์เซนเซอร์สำหรับวัดอุณหภูมิและความชื้นสัมพัทธ์ ที่สามารถนำมาประยุกต์ใช้งานทางด้านระบบสมองกลฝังตัวได้หลากหลาย</a:t>
            </a:r>
          </a:p>
        </p:txBody>
      </p:sp>
      <p:pic>
        <p:nvPicPr>
          <p:cNvPr id="5" name="Picture 2" descr="à¸à¸¥à¸à¸²à¸£à¸à¹à¸à¸«à¸²à¸£à¸¹à¸à¸ à¸²à¸à¸ªà¸³à¸«à¸£à¸±à¸ dht22">
            <a:extLst>
              <a:ext uri="{FF2B5EF4-FFF2-40B4-BE49-F238E27FC236}">
                <a16:creationId xmlns:a16="http://schemas.microsoft.com/office/drawing/2014/main" id="{48E7FE46-AAFF-470B-BA08-EA9C91932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89" b="89847" l="9962" r="89847">
                        <a14:foregroundMark x1="32567" y1="17050" x2="39272" y2="9387"/>
                        <a14:foregroundMark x1="39272" y1="9387" x2="62835" y2="10536"/>
                        <a14:foregroundMark x1="38123" y1="5939" x2="47510" y2="4789"/>
                        <a14:foregroundMark x1="47510" y1="4789" x2="58046" y2="4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817" y="2793703"/>
            <a:ext cx="3130847" cy="313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เขียนโปรแกรมเพื่อควบคุมการแสดงผลของจอ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LCD (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F052AD-26EE-421C-852B-EAF030B98DE8}"/>
              </a:ext>
            </a:extLst>
          </p:cNvPr>
          <p:cNvSpPr/>
          <p:nvPr/>
        </p:nvSpPr>
        <p:spPr>
          <a:xfrm>
            <a:off x="1104900" y="1376580"/>
            <a:ext cx="99806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โปรแกรม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ควบคุมจอ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LCD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ให้แสดงผล “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KMUTNB 60th”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Text Box 745">
            <a:extLst>
              <a:ext uri="{FF2B5EF4-FFF2-40B4-BE49-F238E27FC236}">
                <a16:creationId xmlns:a16="http://schemas.microsoft.com/office/drawing/2014/main" id="{2D6C0FEB-A830-48F0-A9DD-0B9AF139C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901" y="1838245"/>
            <a:ext cx="4468586" cy="3865869"/>
          </a:xfrm>
          <a:prstGeom prst="rect">
            <a:avLst/>
          </a:prstGeom>
          <a:solidFill>
            <a:schemeClr val="lt1">
              <a:lumMod val="100000"/>
              <a:lumOff val="0"/>
            </a:schemeClr>
          </a:solidFill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#include &lt;LiquidCrystal_I2C.h&gt;</a:t>
            </a:r>
            <a:r>
              <a:rPr lang="en-US" sz="16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th-TH" sz="16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LiquidCrystal_I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2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C 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lcd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0x27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, 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16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, 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2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;</a:t>
            </a:r>
            <a:r>
              <a:rPr lang="en-US" sz="16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void setup(){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lcd.begin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();</a:t>
            </a:r>
            <a:r>
              <a:rPr lang="en-US" sz="16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	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lcd.backlight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();</a:t>
            </a:r>
            <a:r>
              <a:rPr lang="en-US" sz="16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lcd.setCursor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0,0)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;</a:t>
            </a:r>
            <a:r>
              <a:rPr lang="en-US" sz="16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		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lcd.print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("KMUTNB 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60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th");</a:t>
            </a:r>
            <a:r>
              <a:rPr lang="en-US" sz="16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void loop(){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70CD3B-7E43-4D0F-9D80-96845E589742}"/>
              </a:ext>
            </a:extLst>
          </p:cNvPr>
          <p:cNvSpPr/>
          <p:nvPr/>
        </p:nvSpPr>
        <p:spPr>
          <a:xfrm>
            <a:off x="3790950" y="2381250"/>
            <a:ext cx="590550" cy="2571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2A967DB-49D5-4ACF-83DC-F1F1145F7965}"/>
              </a:ext>
            </a:extLst>
          </p:cNvPr>
          <p:cNvCxnSpPr/>
          <p:nvPr/>
        </p:nvCxnSpPr>
        <p:spPr>
          <a:xfrm flipH="1">
            <a:off x="4381500" y="2524125"/>
            <a:ext cx="260032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C242A44-A4C4-4B57-B5F4-93C8F966623B}"/>
              </a:ext>
            </a:extLst>
          </p:cNvPr>
          <p:cNvSpPr txBox="1"/>
          <p:nvPr/>
        </p:nvSpPr>
        <p:spPr>
          <a:xfrm>
            <a:off x="7153275" y="2381250"/>
            <a:ext cx="421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Address I2C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ที่ได้จากโปรแกรม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Scan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ก่อนหน้า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FCFA73-CA6C-4375-BC4F-545ADD3EDFAD}"/>
              </a:ext>
            </a:extLst>
          </p:cNvPr>
          <p:cNvSpPr/>
          <p:nvPr/>
        </p:nvSpPr>
        <p:spPr>
          <a:xfrm>
            <a:off x="5961288" y="1878915"/>
            <a:ext cx="51242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เขียนโปรแกรมคอมไพล์ลงบอร์ดและดูผลลัพธ์ผ่านจอ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LCD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2D8F2B-DA84-4358-B63C-63E4BA2FACCB}"/>
              </a:ext>
            </a:extLst>
          </p:cNvPr>
          <p:cNvPicPr/>
          <p:nvPr/>
        </p:nvPicPr>
        <p:blipFill rotWithShape="1">
          <a:blip r:embed="rId3"/>
          <a:srcRect l="11273" t="3867" r="12793" b="4762"/>
          <a:stretch/>
        </p:blipFill>
        <p:spPr bwMode="auto">
          <a:xfrm>
            <a:off x="6372984" y="2524125"/>
            <a:ext cx="4990341" cy="33787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3972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/>
      <p:bldP spid="8" grpId="1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เขียนโปรแกรมเพื่อควบคุมการแสดงผลของจอ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LCD </a:t>
            </a:r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F052AD-26EE-421C-852B-EAF030B98DE8}"/>
              </a:ext>
            </a:extLst>
          </p:cNvPr>
          <p:cNvSpPr/>
          <p:nvPr/>
        </p:nvSpPr>
        <p:spPr>
          <a:xfrm>
            <a:off x="1104900" y="1376580"/>
            <a:ext cx="99806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ตัวอย่างที่ 3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ให้เขียนโปรแกรมรับค่าอุณหภูมิและแสดงผลที่จอ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LCD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หน่วงเวลาการแสดงทุกๆ 3 วินาที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7AAB51-94A7-4EFB-B205-300FEF354D2B}"/>
              </a:ext>
            </a:extLst>
          </p:cNvPr>
          <p:cNvSpPr/>
          <p:nvPr/>
        </p:nvSpPr>
        <p:spPr>
          <a:xfrm>
            <a:off x="1104900" y="1883647"/>
            <a:ext cx="39276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ลักษณะการต่อสายใช้งานบนชุดบอร์ดทดลอง</a:t>
            </a:r>
          </a:p>
        </p:txBody>
      </p:sp>
      <p:pic>
        <p:nvPicPr>
          <p:cNvPr id="6" name="Picture 5" descr="C:\Users\PetchIT\Desktop\กล่อง\New folder\tl.png">
            <a:extLst>
              <a:ext uri="{FF2B5EF4-FFF2-40B4-BE49-F238E27FC236}">
                <a16:creationId xmlns:a16="http://schemas.microsoft.com/office/drawing/2014/main" id="{C8867F43-7665-4513-B125-D2E660F2F0F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168" y="2345312"/>
            <a:ext cx="6388146" cy="4405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167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เขียนโปรแกรมเพื่อควบคุมการแสดงผลของจอ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LCD (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F052AD-26EE-421C-852B-EAF030B98DE8}"/>
              </a:ext>
            </a:extLst>
          </p:cNvPr>
          <p:cNvSpPr/>
          <p:nvPr/>
        </p:nvSpPr>
        <p:spPr>
          <a:xfrm>
            <a:off x="1104900" y="1376580"/>
            <a:ext cx="99806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โปรแกรม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แสดงผลอุณหภูมิผ่านจอ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LCD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Text Box 749">
            <a:extLst>
              <a:ext uri="{FF2B5EF4-FFF2-40B4-BE49-F238E27FC236}">
                <a16:creationId xmlns:a16="http://schemas.microsoft.com/office/drawing/2014/main" id="{915091AD-F465-42E5-BFEE-9EB6CB3F6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900" y="1838245"/>
            <a:ext cx="4584700" cy="4301298"/>
          </a:xfrm>
          <a:prstGeom prst="rect">
            <a:avLst/>
          </a:prstGeom>
          <a:solidFill>
            <a:sysClr val="window" lastClr="FFFFFF">
              <a:lumMod val="100000"/>
              <a:lumOff val="0"/>
            </a:sysClr>
          </a:solidFill>
          <a:ln w="28575">
            <a:solidFill>
              <a:srgbClr val="70AD47">
                <a:lumMod val="75000"/>
              </a:srgb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#include &lt;LiquidCrystal_I2C.h&gt;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#include &lt;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DHT_U.h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&gt;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LiquidCrystal_I2C 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lcd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(0x27, 16, 2);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#define DHTPIN  12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#define DHTTYPE DHT22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DHT_Unified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dht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(12,DHT22);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void setup(){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Serial.begin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(9600);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lcd.begin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lcd.backlight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dht.begin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14" name="Text Box 750">
            <a:extLst>
              <a:ext uri="{FF2B5EF4-FFF2-40B4-BE49-F238E27FC236}">
                <a16:creationId xmlns:a16="http://schemas.microsoft.com/office/drawing/2014/main" id="{E4D8CE6E-264F-4146-A7A5-6CD0E58EB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241" y="1838245"/>
            <a:ext cx="5617788" cy="2995012"/>
          </a:xfrm>
          <a:prstGeom prst="rect">
            <a:avLst/>
          </a:prstGeom>
          <a:solidFill>
            <a:sysClr val="window" lastClr="FFFFFF">
              <a:lumMod val="100000"/>
              <a:lumOff val="0"/>
            </a:sysClr>
          </a:solidFill>
          <a:ln w="28575">
            <a:solidFill>
              <a:srgbClr val="70AD47">
                <a:lumMod val="75000"/>
              </a:srgb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void loop(){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lcd.clear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sensors_event_t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sensor;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dht.temperature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().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getEvent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(&amp;sensor);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lcd.setCursor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(0,0);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lcd.print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("Temp Sensor");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lcd.setCursor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(0,1);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lcd.print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sensor.temperature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delay(3000);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4826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เขียนโปรแกรมเพื่อควบคุมการแสดงผลของจอ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LCD (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F052AD-26EE-421C-852B-EAF030B98DE8}"/>
              </a:ext>
            </a:extLst>
          </p:cNvPr>
          <p:cNvSpPr/>
          <p:nvPr/>
        </p:nvSpPr>
        <p:spPr>
          <a:xfrm>
            <a:off x="1104900" y="1463666"/>
            <a:ext cx="99806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เขียนโปรแกรมคอมไพล์ลงบอร์ดและดูผลลัพธ์ผ่านจอ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LCD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04F1BF-2858-4078-B177-0D7733AA955C}"/>
              </a:ext>
            </a:extLst>
          </p:cNvPr>
          <p:cNvPicPr/>
          <p:nvPr/>
        </p:nvPicPr>
        <p:blipFill rotWithShape="1">
          <a:blip r:embed="rId3"/>
          <a:srcRect l="11127" t="5015" r="12870" b="5014"/>
          <a:stretch/>
        </p:blipFill>
        <p:spPr bwMode="auto">
          <a:xfrm>
            <a:off x="2899994" y="2215835"/>
            <a:ext cx="6392011" cy="42575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9509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การส่งค่าอุณหภูมิไปยัง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Gauge</a:t>
            </a:r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F052AD-26EE-421C-852B-EAF030B98DE8}"/>
              </a:ext>
            </a:extLst>
          </p:cNvPr>
          <p:cNvSpPr/>
          <p:nvPr/>
        </p:nvSpPr>
        <p:spPr>
          <a:xfrm>
            <a:off x="1104900" y="1376580"/>
            <a:ext cx="9980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457200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แอปพลิเคชัน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สามารถแสดงผลต่างๆ ได้ เพราะมี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โหมดแสดงผล (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Displays)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หัวข้อนี้เราจะใช้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Gauge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ในการแสดงผลค่าอุณหภูมิโดยหน้าตาจะมีดังภาพ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31637A-27E3-4847-BA26-631E9DCB54F8}"/>
              </a:ext>
            </a:extLst>
          </p:cNvPr>
          <p:cNvPicPr/>
          <p:nvPr/>
        </p:nvPicPr>
        <p:blipFill rotWithShape="1">
          <a:blip r:embed="rId3"/>
          <a:srcRect l="1402" t="10129" r="48950" b="61348"/>
          <a:stretch/>
        </p:blipFill>
        <p:spPr bwMode="auto">
          <a:xfrm>
            <a:off x="4912463" y="2793273"/>
            <a:ext cx="2365556" cy="27959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3313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ตั้งค่า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Gauge</a:t>
            </a:r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F052AD-26EE-421C-852B-EAF030B98DE8}"/>
              </a:ext>
            </a:extLst>
          </p:cNvPr>
          <p:cNvSpPr/>
          <p:nvPr/>
        </p:nvSpPr>
        <p:spPr>
          <a:xfrm>
            <a:off x="1104900" y="1376580"/>
            <a:ext cx="99806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เปิดแอปพลิเคชัน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Login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จากนั้นเข้าที่โปรเจคที่สร้างไว้ และให้กด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E13060-3E6D-42BE-B8B9-8E8C30245C5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81585" y="1998120"/>
            <a:ext cx="2598284" cy="46191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5EE8313-F645-490A-A4E0-8C7EAD3B00D4}"/>
              </a:ext>
            </a:extLst>
          </p:cNvPr>
          <p:cNvSpPr/>
          <p:nvPr/>
        </p:nvSpPr>
        <p:spPr>
          <a:xfrm>
            <a:off x="6630942" y="2251257"/>
            <a:ext cx="265430" cy="2654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91EF96-62E5-4381-B5EA-272063717717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79" t="3307" r="14966" b="91071"/>
          <a:stretch/>
        </p:blipFill>
        <p:spPr bwMode="auto">
          <a:xfrm>
            <a:off x="7723664" y="1376580"/>
            <a:ext cx="434045" cy="4616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9103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ตั้งค่า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Gauge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F052AD-26EE-421C-852B-EAF030B98DE8}"/>
              </a:ext>
            </a:extLst>
          </p:cNvPr>
          <p:cNvSpPr/>
          <p:nvPr/>
        </p:nvSpPr>
        <p:spPr>
          <a:xfrm>
            <a:off x="1104900" y="1376580"/>
            <a:ext cx="24801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Gauge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017601-CFD7-4B34-A85D-E25B5083AA7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56765" y="1551993"/>
            <a:ext cx="2700416" cy="480073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3AB38F-43A7-4871-AEDE-261999215757}"/>
              </a:ext>
            </a:extLst>
          </p:cNvPr>
          <p:cNvSpPr/>
          <p:nvPr/>
        </p:nvSpPr>
        <p:spPr>
          <a:xfrm>
            <a:off x="7596522" y="4360753"/>
            <a:ext cx="2360659" cy="5678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8CF855-2B47-45D5-922A-C83E0D2C8C01}"/>
              </a:ext>
            </a:extLst>
          </p:cNvPr>
          <p:cNvPicPr/>
          <p:nvPr/>
        </p:nvPicPr>
        <p:blipFill rotWithShape="1">
          <a:blip r:embed="rId3"/>
          <a:srcRect l="15309" t="58437" b="29068"/>
          <a:stretch/>
        </p:blipFill>
        <p:spPr>
          <a:xfrm>
            <a:off x="1913000" y="2265580"/>
            <a:ext cx="4182241" cy="10969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2611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ตั้งค่า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Gauge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4080072-1E37-43A5-B3C5-87945116B8F7}"/>
              </a:ext>
            </a:extLst>
          </p:cNvPr>
          <p:cNvGrpSpPr/>
          <p:nvPr/>
        </p:nvGrpSpPr>
        <p:grpSpPr>
          <a:xfrm>
            <a:off x="6518729" y="1763439"/>
            <a:ext cx="4944889" cy="4855335"/>
            <a:chOff x="2486765" y="1545725"/>
            <a:chExt cx="3563024" cy="34984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AA22FF8-13DF-4896-BD9C-75FF37B8DB5D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486765" y="1545725"/>
              <a:ext cx="1967904" cy="349849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0A26361-5751-41C8-A497-48FE6D7ECE8C}"/>
                </a:ext>
              </a:extLst>
            </p:cNvPr>
            <p:cNvSpPr/>
            <p:nvPr/>
          </p:nvSpPr>
          <p:spPr>
            <a:xfrm>
              <a:off x="2488625" y="2879755"/>
              <a:ext cx="1930532" cy="3250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931A517-E581-43D8-BCBF-9BAF138FFF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4669" y="3044109"/>
              <a:ext cx="63817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 Box 20">
              <a:extLst>
                <a:ext uri="{FF2B5EF4-FFF2-40B4-BE49-F238E27FC236}">
                  <a16:creationId xmlns:a16="http://schemas.microsoft.com/office/drawing/2014/main" id="{712E1132-0AA9-4435-9256-C00D0C3AE93D}"/>
                </a:ext>
              </a:extLst>
            </p:cNvPr>
            <p:cNvSpPr txBox="1"/>
            <p:nvPr/>
          </p:nvSpPr>
          <p:spPr>
            <a:xfrm>
              <a:off x="5092844" y="2879755"/>
              <a:ext cx="956945" cy="36195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th-TH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H SarabunPSK" panose="020B0500040200020003" pitchFamily="34" charset="-34"/>
                </a:rPr>
                <a:t>ตั้งชื่อ </a:t>
              </a:r>
              <a:r>
                <a:rPr lang="en-US" sz="2400" dirty="0">
                  <a:effectLst/>
                  <a:latin typeface="TH SarabunPSK" panose="020B0500040200020003" pitchFamily="34" charset="-34"/>
                  <a:ea typeface="Calibri" panose="020F0502020204030204" pitchFamily="34" charset="0"/>
                  <a:cs typeface="Cordia New" panose="020B0304020202020204" pitchFamily="34" charset="-34"/>
                </a:rPr>
                <a:t>Widget</a:t>
              </a:r>
              <a:endPara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0CA7CE-0029-492F-AF7C-1310A7F6F0A0}"/>
                </a:ext>
              </a:extLst>
            </p:cNvPr>
            <p:cNvSpPr/>
            <p:nvPr/>
          </p:nvSpPr>
          <p:spPr>
            <a:xfrm>
              <a:off x="2574382" y="3372538"/>
              <a:ext cx="550557" cy="3250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F75B1F9-5376-4FBC-B2E1-73C4F9CB79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4940" y="3542738"/>
              <a:ext cx="196790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 Box 21">
              <a:extLst>
                <a:ext uri="{FF2B5EF4-FFF2-40B4-BE49-F238E27FC236}">
                  <a16:creationId xmlns:a16="http://schemas.microsoft.com/office/drawing/2014/main" id="{1F9CEC35-DA63-4FFE-9B06-06B62296F28D}"/>
                </a:ext>
              </a:extLst>
            </p:cNvPr>
            <p:cNvSpPr txBox="1"/>
            <p:nvPr/>
          </p:nvSpPr>
          <p:spPr>
            <a:xfrm>
              <a:off x="5092844" y="3354104"/>
              <a:ext cx="956945" cy="36195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th-TH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H SarabunPSK" panose="020B0500040200020003" pitchFamily="34" charset="-34"/>
                </a:rPr>
                <a:t>เลือกขาใช้งาน</a:t>
              </a:r>
              <a:endPara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endParaRPr>
            </a:p>
          </p:txBody>
        </p:sp>
        <p:sp>
          <p:nvSpPr>
            <p:cNvPr id="19" name="Text Box 31">
              <a:extLst>
                <a:ext uri="{FF2B5EF4-FFF2-40B4-BE49-F238E27FC236}">
                  <a16:creationId xmlns:a16="http://schemas.microsoft.com/office/drawing/2014/main" id="{ADCCF02B-EB07-4014-A5CF-B94BA26B7565}"/>
                </a:ext>
              </a:extLst>
            </p:cNvPr>
            <p:cNvSpPr txBox="1"/>
            <p:nvPr/>
          </p:nvSpPr>
          <p:spPr>
            <a:xfrm>
              <a:off x="5079389" y="3902167"/>
              <a:ext cx="956945" cy="36195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th-TH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H SarabunPSK" panose="020B0500040200020003" pitchFamily="34" charset="-34"/>
                </a:rPr>
                <a:t>หน่วยของค่า</a:t>
              </a:r>
              <a:endPara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DDC93AA-A734-48B9-9634-DF2736A8DA99}"/>
                </a:ext>
              </a:extLst>
            </p:cNvPr>
            <p:cNvSpPr/>
            <p:nvPr/>
          </p:nvSpPr>
          <p:spPr>
            <a:xfrm>
              <a:off x="2507861" y="3902167"/>
              <a:ext cx="1930532" cy="3250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97C24A9-F071-48DE-BDFC-BFC3C6B2AC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41214" y="4064708"/>
              <a:ext cx="63817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57F7E7A-A3AC-4EE8-A51D-64AC6140B643}"/>
              </a:ext>
            </a:extLst>
          </p:cNvPr>
          <p:cNvSpPr/>
          <p:nvPr/>
        </p:nvSpPr>
        <p:spPr>
          <a:xfrm>
            <a:off x="1104900" y="1376580"/>
            <a:ext cx="45683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กดที่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เพื่อตั้งค่า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Gauge</a:t>
            </a:r>
          </a:p>
        </p:txBody>
      </p:sp>
    </p:spTree>
    <p:extLst>
      <p:ext uri="{BB962C8B-B14F-4D97-AF65-F5344CB8AC3E}">
        <p14:creationId xmlns:p14="http://schemas.microsoft.com/office/powerpoint/2010/main" val="88619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ตั้งค่า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Gauge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57F7E7A-A3AC-4EE8-A51D-64AC6140B643}"/>
              </a:ext>
            </a:extLst>
          </p:cNvPr>
          <p:cNvSpPr/>
          <p:nvPr/>
        </p:nvSpPr>
        <p:spPr>
          <a:xfrm>
            <a:off x="1104900" y="1376580"/>
            <a:ext cx="8547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เลือกขา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Virtual &gt;&gt; PIN V0 (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เลือกขาใช้งานอื่นๆ ก็ได้ขึ้นอยู่กับโปรแกรมที่จะเขียน)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D2CB9B-A84D-483C-BF09-E3C3D471FF7B}"/>
              </a:ext>
            </a:extLst>
          </p:cNvPr>
          <p:cNvGrpSpPr/>
          <p:nvPr/>
        </p:nvGrpSpPr>
        <p:grpSpPr>
          <a:xfrm>
            <a:off x="2662586" y="1838245"/>
            <a:ext cx="2373871" cy="4763616"/>
            <a:chOff x="5673272" y="1558889"/>
            <a:chExt cx="2717201" cy="483058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84DE15B-AA12-4C77-934B-05F752CCFBD6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673272" y="1558889"/>
              <a:ext cx="2717201" cy="483058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88F73CE-91B4-4BD7-B09A-C649A18555B4}"/>
                </a:ext>
              </a:extLst>
            </p:cNvPr>
            <p:cNvSpPr/>
            <p:nvPr/>
          </p:nvSpPr>
          <p:spPr>
            <a:xfrm>
              <a:off x="5673272" y="5248880"/>
              <a:ext cx="2717201" cy="3340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pic>
        <p:nvPicPr>
          <p:cNvPr id="27" name="Picture 26" descr="https://scontent.fbkk8-3.fna.fbcdn.net/v/t1.15752-9/43604350_1112984118878569_8820376840314028032_n.png?_nc_cat=100&amp;_nc_ht=scontent.fbkk8-3.fna&amp;oh=60cfef097e4cd6b47565157d28015cc8&amp;oe=5C481584">
            <a:extLst>
              <a:ext uri="{FF2B5EF4-FFF2-40B4-BE49-F238E27FC236}">
                <a16:creationId xmlns:a16="http://schemas.microsoft.com/office/drawing/2014/main" id="{9B7FF0F0-8E16-41DB-890A-33DA3A044EA3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46" b="17544"/>
          <a:stretch/>
        </p:blipFill>
        <p:spPr bwMode="auto">
          <a:xfrm>
            <a:off x="6444049" y="2412661"/>
            <a:ext cx="4947905" cy="828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919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ตั้งค่า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Gauge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57F7E7A-A3AC-4EE8-A51D-64AC6140B643}"/>
              </a:ext>
            </a:extLst>
          </p:cNvPr>
          <p:cNvSpPr/>
          <p:nvPr/>
        </p:nvSpPr>
        <p:spPr>
          <a:xfrm>
            <a:off x="1104899" y="1376580"/>
            <a:ext cx="101291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กำหนดค่าที่เป็นช่วงการแสดงของ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ในที่นี้จะกำหนดตั้งแต่ 0-100 เมือตั้งค่าเสร็จแล้วกดกลับ	        เสร็จการตั้งค่า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27C11BD-6330-46D1-908E-1811889BF1A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08771" y="1951220"/>
            <a:ext cx="2717201" cy="483058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194BB17-86EE-434C-90FC-1C7616CDF4D4}"/>
              </a:ext>
            </a:extLst>
          </p:cNvPr>
          <p:cNvSpPr/>
          <p:nvPr/>
        </p:nvSpPr>
        <p:spPr>
          <a:xfrm>
            <a:off x="4908771" y="2176600"/>
            <a:ext cx="409781" cy="3244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967F2DA-3EBD-46FE-9F80-FA056BDCAE58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10" b="26033"/>
          <a:stretch/>
        </p:blipFill>
        <p:spPr bwMode="auto">
          <a:xfrm>
            <a:off x="9386338" y="1376580"/>
            <a:ext cx="508559" cy="32159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761A24-6BA9-4037-ADB8-96B9B5BB8A6A}"/>
              </a:ext>
            </a:extLst>
          </p:cNvPr>
          <p:cNvSpPr/>
          <p:nvPr/>
        </p:nvSpPr>
        <p:spPr>
          <a:xfrm>
            <a:off x="5685460" y="4520657"/>
            <a:ext cx="1832940" cy="3851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93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DHT22 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บนชุดบอร์ดทดลอง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3FF4BB-BC18-4F9C-9668-08DE6388DF3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737" y="1665922"/>
            <a:ext cx="6456363" cy="44445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F1C04F-9AD0-482A-A047-DDE959A8235F}"/>
              </a:ext>
            </a:extLst>
          </p:cNvPr>
          <p:cNvSpPr/>
          <p:nvPr/>
        </p:nvSpPr>
        <p:spPr>
          <a:xfrm>
            <a:off x="2859086" y="4248150"/>
            <a:ext cx="1027113" cy="4953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เขียนโปรแกรมแสดงค่าอุณหภูมิผ่าน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Gauge</a:t>
            </a:r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57F7E7A-A3AC-4EE8-A51D-64AC6140B643}"/>
              </a:ext>
            </a:extLst>
          </p:cNvPr>
          <p:cNvSpPr/>
          <p:nvPr/>
        </p:nvSpPr>
        <p:spPr>
          <a:xfrm>
            <a:off x="1104899" y="1376580"/>
            <a:ext cx="101291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ตัวอย่างที่ 4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ออกแบบการแสดงผลอุณหภูมิผ่านแอปพลิเคชัน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หน่วงเวลา 1 วินาที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D80C98-0989-4C76-AB28-BEF2A517511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381" y="2332490"/>
            <a:ext cx="6362247" cy="437914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E88168-041C-4557-942F-A8FAA33A8447}"/>
              </a:ext>
            </a:extLst>
          </p:cNvPr>
          <p:cNvSpPr/>
          <p:nvPr/>
        </p:nvSpPr>
        <p:spPr>
          <a:xfrm>
            <a:off x="1104900" y="1883647"/>
            <a:ext cx="39276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ลักษณะการต่อสายใช้งานบนชุดบอร์ดทดลอง</a:t>
            </a:r>
          </a:p>
        </p:txBody>
      </p:sp>
    </p:spTree>
    <p:extLst>
      <p:ext uri="{BB962C8B-B14F-4D97-AF65-F5344CB8AC3E}">
        <p14:creationId xmlns:p14="http://schemas.microsoft.com/office/powerpoint/2010/main" val="291110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เขียนโปรแกรมแสดงค่าอุณหภูมิผ่าน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Gauge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57F7E7A-A3AC-4EE8-A51D-64AC6140B643}"/>
              </a:ext>
            </a:extLst>
          </p:cNvPr>
          <p:cNvSpPr/>
          <p:nvPr/>
        </p:nvSpPr>
        <p:spPr>
          <a:xfrm>
            <a:off x="1104899" y="1376580"/>
            <a:ext cx="101291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โปรแกรม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แสดงผลอุณหภูมิผ่านแอปพลิเคชัน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Blynk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Text Box 771">
            <a:extLst>
              <a:ext uri="{FF2B5EF4-FFF2-40B4-BE49-F238E27FC236}">
                <a16:creationId xmlns:a16="http://schemas.microsoft.com/office/drawing/2014/main" id="{C7B07025-6335-4C10-9183-1DA694B1F1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669" y="1762045"/>
            <a:ext cx="6529615" cy="5019755"/>
          </a:xfrm>
          <a:prstGeom prst="rect">
            <a:avLst/>
          </a:prstGeom>
          <a:solidFill>
            <a:sysClr val="window" lastClr="FFFFFF">
              <a:lumMod val="100000"/>
              <a:lumOff val="0"/>
            </a:sysClr>
          </a:solidFill>
          <a:ln w="28575">
            <a:solidFill>
              <a:srgbClr val="70AD47">
                <a:lumMod val="75000"/>
              </a:srgb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#include &lt;BlynkSimpleEsp8266.h&gt;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#include &lt;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DHT_U.h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&gt;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const char* 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ssid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 = "IoT_Smart01";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const char* password  = "12345678";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const char* token = "2e2d1e5e287288d6";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#define DHTPIN  12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#define DHTTYPE DHT22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DHT_Unified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dht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(12,DHT22);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void setup(){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Blynk.begin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(token, 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ssid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, password);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dht.begin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void loop(){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Blynk.run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sensors_event_t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sensor;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dht.temperature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().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getEvent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(&amp;sensor);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Blynk.virtualWrite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(V0,sensor.temperature);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delay(1000);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5025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เขียนโปรแกรมแสดงค่าอุณหภูมิผ่าน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Gauge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F052AD-26EE-421C-852B-EAF030B98DE8}"/>
              </a:ext>
            </a:extLst>
          </p:cNvPr>
          <p:cNvSpPr/>
          <p:nvPr/>
        </p:nvSpPr>
        <p:spPr>
          <a:xfrm>
            <a:off x="1104900" y="1463666"/>
            <a:ext cx="99806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เขียนโปรแกรมคอมไพล์ลงบอร์ดและดูผลลัพธ์แอปพลิเคชัน </a:t>
            </a:r>
            <a:r>
              <a:rPr lang="en-US" sz="24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Blynk</a:t>
            </a:r>
            <a:endParaRPr lang="en-US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94CDA6-F4D9-4AB8-9BFB-1C2ECFFD77B6}"/>
              </a:ext>
            </a:extLst>
          </p:cNvPr>
          <p:cNvPicPr/>
          <p:nvPr/>
        </p:nvPicPr>
        <p:blipFill rotWithShape="1">
          <a:blip r:embed="rId3"/>
          <a:srcRect l="17499" t="5341" r="14471" b="8607"/>
          <a:stretch/>
        </p:blipFill>
        <p:spPr bwMode="auto">
          <a:xfrm>
            <a:off x="3020654" y="1925331"/>
            <a:ext cx="6377551" cy="45389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9E0982-8A5A-48CC-867C-1944AEC47E0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417" y="3304776"/>
            <a:ext cx="1536383" cy="31595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093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สรุป</a:t>
            </a:r>
            <a:endParaRPr lang="en-US" sz="4000" dirty="0">
              <a:solidFill>
                <a:schemeClr val="tx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DC2E9C-CDAF-4BBA-8801-E4346D15E924}"/>
              </a:ext>
            </a:extLst>
          </p:cNvPr>
          <p:cNvSpPr txBox="1"/>
          <p:nvPr/>
        </p:nvSpPr>
        <p:spPr>
          <a:xfrm>
            <a:off x="1104900" y="1454350"/>
            <a:ext cx="99806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การใช้งานอุปกรณ์ใดๆ ก็ตามแต่ จำเป็นจะต้องมีการแสดงผลเนื่องจาก หากเกิดปัญหาขึ้นจะได้แก้ไขได้อย่างตรงจุด โดยการแสดงผลอาจจะเป็นในรูปแบบออฟไลน์ แสดงผ่านจอ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LCD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หรือแบบออนไลน์แสดงบนแอปพลิเคชัน</a:t>
            </a:r>
          </a:p>
        </p:txBody>
      </p:sp>
    </p:spTree>
    <p:extLst>
      <p:ext uri="{BB962C8B-B14F-4D97-AF65-F5344CB8AC3E}">
        <p14:creationId xmlns:p14="http://schemas.microsoft.com/office/powerpoint/2010/main" val="312314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3E75F0-0B81-4BCA-BA82-4267BFF97B0A}"/>
              </a:ext>
            </a:extLst>
          </p:cNvPr>
          <p:cNvSpPr/>
          <p:nvPr/>
        </p:nvSpPr>
        <p:spPr>
          <a:xfrm>
            <a:off x="1104900" y="1475873"/>
            <a:ext cx="9980682" cy="12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1.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ออกแบบโปรแกรมรับค่าอุณหภูมิและความชื้น แสดงผ่านหน้าจอ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LCD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หน่วงเวลา 1 วินาที โดยให้เติมภาพข้างล่างให้สมบูรณ์และอัปโหลดโปรแกรมลงบอร์ดทดลอง</a:t>
            </a:r>
          </a:p>
          <a:p>
            <a:pPr algn="thaiDist">
              <a:lnSpc>
                <a:spcPct val="107000"/>
              </a:lnSpc>
            </a:pP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โปรแกรม (</a:t>
            </a:r>
            <a:r>
              <a:rPr lang="en-US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Coding)</a:t>
            </a:r>
          </a:p>
        </p:txBody>
      </p:sp>
      <p:sp>
        <p:nvSpPr>
          <p:cNvPr id="8" name="Text Box 803">
            <a:extLst>
              <a:ext uri="{FF2B5EF4-FFF2-40B4-BE49-F238E27FC236}">
                <a16:creationId xmlns:a16="http://schemas.microsoft.com/office/drawing/2014/main" id="{7E03B4A4-5915-40F7-AE87-3CA257D803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300" y="2670095"/>
            <a:ext cx="4667251" cy="4086305"/>
          </a:xfrm>
          <a:prstGeom prst="rect">
            <a:avLst/>
          </a:prstGeom>
          <a:solidFill>
            <a:sysClr val="window" lastClr="FFFFFF">
              <a:lumMod val="100000"/>
              <a:lumOff val="0"/>
            </a:sysClr>
          </a:solidFill>
          <a:ln w="28575">
            <a:solidFill>
              <a:srgbClr val="70AD47">
                <a:lumMod val="75000"/>
              </a:srgb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#include &lt;LiquidCrystal_I2C.h&gt;</a:t>
            </a: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#include &lt;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DHT_U.h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&gt;</a:t>
            </a: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LiquidCrystal_I2C 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lcd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(……, ……, 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……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#define DHTPIN  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.....</a:t>
            </a:r>
            <a:endParaRPr lang="en-US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#define DHTTYPE 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.....</a:t>
            </a:r>
            <a:endParaRPr lang="en-US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DHT_Unified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dht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....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,DHT22);</a:t>
            </a: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void setup(){</a:t>
            </a: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lcd.begin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();</a:t>
            </a: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lcd.backlight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();</a:t>
            </a: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	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.............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();</a:t>
            </a: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9" name="Text Box 804">
            <a:extLst>
              <a:ext uri="{FF2B5EF4-FFF2-40B4-BE49-F238E27FC236}">
                <a16:creationId xmlns:a16="http://schemas.microsoft.com/office/drawing/2014/main" id="{9207BF68-8459-4C1E-A92F-E3909B834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241" y="2263695"/>
            <a:ext cx="5957059" cy="4505405"/>
          </a:xfrm>
          <a:prstGeom prst="rect">
            <a:avLst/>
          </a:prstGeom>
          <a:solidFill>
            <a:sysClr val="window" lastClr="FFFFFF">
              <a:lumMod val="100000"/>
              <a:lumOff val="0"/>
            </a:sysClr>
          </a:solidFill>
          <a:ln w="28575">
            <a:solidFill>
              <a:srgbClr val="70AD47">
                <a:lumMod val="75000"/>
              </a:srgb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lcd.clear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sensors_event_t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sensor;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dht.temperature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().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getEvent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(&amp;sensor);</a:t>
            </a:r>
            <a:endParaRPr lang="en-US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...................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().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getEvent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(&amp;sensor);</a:t>
            </a: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lcd.setCursor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....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....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lcd.print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("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...............................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");</a:t>
            </a: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lcd.setCursor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....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....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lcd.print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..............................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lcd.setCursor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....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....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lcd.print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..............................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delay(3000);</a:t>
            </a: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5018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3E75F0-0B81-4BCA-BA82-4267BFF97B0A}"/>
              </a:ext>
            </a:extLst>
          </p:cNvPr>
          <p:cNvSpPr/>
          <p:nvPr/>
        </p:nvSpPr>
        <p:spPr>
          <a:xfrm>
            <a:off x="1104900" y="1475873"/>
            <a:ext cx="9980682" cy="88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2. ออกแบบ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Dashboard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โดยใช้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Widget Gauge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แสดงค่าความชื้น และ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Super Chart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แสดงกราฟอุณหภูมิ โดยให้เติมภาพข้างล่างให้สมบูรณ์และอัปโหลดโปรแกรมลงบอร์ดทดลอง</a:t>
            </a:r>
            <a:endParaRPr lang="en-US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8F340A-868F-477F-BD77-2679C8E3872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31741" y="1947545"/>
            <a:ext cx="2350770" cy="48342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488C768-B978-40B9-97DE-217BE7621BAE}"/>
              </a:ext>
            </a:extLst>
          </p:cNvPr>
          <p:cNvSpPr/>
          <p:nvPr/>
        </p:nvSpPr>
        <p:spPr>
          <a:xfrm>
            <a:off x="6095241" y="2392362"/>
            <a:ext cx="2237105" cy="39446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37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3E75F0-0B81-4BCA-BA82-4267BFF97B0A}"/>
              </a:ext>
            </a:extLst>
          </p:cNvPr>
          <p:cNvSpPr/>
          <p:nvPr/>
        </p:nvSpPr>
        <p:spPr>
          <a:xfrm>
            <a:off x="1104900" y="1475873"/>
            <a:ext cx="9980682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07000"/>
              </a:lnSpc>
            </a:pP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โปรแกรม (</a:t>
            </a:r>
            <a:r>
              <a:rPr lang="en-US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Coding)</a:t>
            </a:r>
          </a:p>
        </p:txBody>
      </p:sp>
      <p:sp>
        <p:nvSpPr>
          <p:cNvPr id="8" name="Text Box 807">
            <a:extLst>
              <a:ext uri="{FF2B5EF4-FFF2-40B4-BE49-F238E27FC236}">
                <a16:creationId xmlns:a16="http://schemas.microsoft.com/office/drawing/2014/main" id="{31F72844-A325-4F86-8E74-E87288650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6813" y="2062598"/>
            <a:ext cx="5316855" cy="4483100"/>
          </a:xfrm>
          <a:prstGeom prst="rect">
            <a:avLst/>
          </a:prstGeom>
          <a:solidFill>
            <a:sysClr val="window" lastClr="FFFFFF">
              <a:lumMod val="100000"/>
              <a:lumOff val="0"/>
            </a:sysClr>
          </a:solidFill>
          <a:ln w="28575">
            <a:solidFill>
              <a:srgbClr val="70AD47">
                <a:lumMod val="75000"/>
              </a:srgb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#include &lt;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BlynkSimpleEsp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8266.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h&gt;</a:t>
            </a: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#include &lt;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DHT_U.h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&gt;</a:t>
            </a: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const char* 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ssid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= "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.............."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const char* password  = "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..........."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const char* token = "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.............................."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#define DHTPIN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	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..... </a:t>
            </a:r>
            <a:endParaRPr lang="en-US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#define DHTTYPE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DHT22</a:t>
            </a: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DHT_Unified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dht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....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DHT22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void setup(){</a:t>
            </a: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Blynk.begin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(token, 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ssid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password);</a:t>
            </a: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................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();</a:t>
            </a: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601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3E75F0-0B81-4BCA-BA82-4267BFF97B0A}"/>
              </a:ext>
            </a:extLst>
          </p:cNvPr>
          <p:cNvSpPr/>
          <p:nvPr/>
        </p:nvSpPr>
        <p:spPr>
          <a:xfrm>
            <a:off x="1104900" y="1475873"/>
            <a:ext cx="9980682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07000"/>
              </a:lnSpc>
            </a:pP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โปรแกรม (</a:t>
            </a:r>
            <a:r>
              <a:rPr lang="en-US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Coding) </a:t>
            </a: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ต่อ</a:t>
            </a:r>
            <a:endParaRPr lang="en-US" sz="2400" b="1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9" name="Text Box 807">
            <a:extLst>
              <a:ext uri="{FF2B5EF4-FFF2-40B4-BE49-F238E27FC236}">
                <a16:creationId xmlns:a16="http://schemas.microsoft.com/office/drawing/2014/main" id="{6F1DF7DF-43AD-49EE-8173-51877E7E9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7646" y="2420579"/>
            <a:ext cx="7235190" cy="3792538"/>
          </a:xfrm>
          <a:prstGeom prst="rect">
            <a:avLst/>
          </a:prstGeom>
          <a:solidFill>
            <a:sysClr val="window" lastClr="FFFFFF">
              <a:lumMod val="100000"/>
              <a:lumOff val="0"/>
            </a:sysClr>
          </a:solidFill>
          <a:ln w="28575">
            <a:solidFill>
              <a:srgbClr val="70AD47">
                <a:lumMod val="75000"/>
              </a:srgb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void loop(){</a:t>
            </a: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Blynk.run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();</a:t>
            </a: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sensors_event_t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.................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dht.temperature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().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getEvent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(&amp;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.................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Blynk.virtualWrite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.....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sensor.temperature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delay(1000);</a:t>
            </a: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dht.humidity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().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getEvent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(&amp;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.................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Blynk.virtualWrite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.....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sensor.relative_humidity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delay(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1000)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</a:p>
          <a:p>
            <a:pPr marL="0" marR="0" algn="thaiDi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5492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เฉลยกิจกรรม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3E75F0-0B81-4BCA-BA82-4267BFF97B0A}"/>
              </a:ext>
            </a:extLst>
          </p:cNvPr>
          <p:cNvSpPr/>
          <p:nvPr/>
        </p:nvSpPr>
        <p:spPr>
          <a:xfrm>
            <a:off x="1104900" y="1475873"/>
            <a:ext cx="9980682" cy="12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1.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ออกแบบโปรแกรมรับค่าอุณหภูมิและความชื้น แสดงผ่านหน้าจอ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LCD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หน่วงเวลา 1 วินาที โดยให้เติมภาพข้างล่างให้สมบูรณ์และอัปโหลดโปรแกรมลงบอร์ดทดลอง</a:t>
            </a:r>
          </a:p>
          <a:p>
            <a:pPr algn="thaiDist">
              <a:lnSpc>
                <a:spcPct val="107000"/>
              </a:lnSpc>
            </a:pP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โปรแกรม (</a:t>
            </a:r>
            <a:r>
              <a:rPr lang="en-US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Coding)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A5815D-856F-4B0D-90EB-A80CF8C024A6}"/>
              </a:ext>
            </a:extLst>
          </p:cNvPr>
          <p:cNvPicPr/>
          <p:nvPr/>
        </p:nvPicPr>
        <p:blipFill rotWithShape="1">
          <a:blip r:embed="rId3"/>
          <a:srcRect l="-1" t="16131" r="50470" b="43684"/>
          <a:stretch/>
        </p:blipFill>
        <p:spPr>
          <a:xfrm>
            <a:off x="1106418" y="2753723"/>
            <a:ext cx="4989582" cy="3875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FB2746-B0E3-44E7-8722-4228F6E0351F}"/>
              </a:ext>
            </a:extLst>
          </p:cNvPr>
          <p:cNvPicPr/>
          <p:nvPr/>
        </p:nvPicPr>
        <p:blipFill rotWithShape="1">
          <a:blip r:embed="rId3"/>
          <a:srcRect l="1" t="57048" r="55439" b="4536"/>
          <a:stretch/>
        </p:blipFill>
        <p:spPr>
          <a:xfrm>
            <a:off x="6449738" y="2753723"/>
            <a:ext cx="4635844" cy="382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5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3E75F0-0B81-4BCA-BA82-4267BFF97B0A}"/>
              </a:ext>
            </a:extLst>
          </p:cNvPr>
          <p:cNvSpPr/>
          <p:nvPr/>
        </p:nvSpPr>
        <p:spPr>
          <a:xfrm>
            <a:off x="1104900" y="1475873"/>
            <a:ext cx="9980682" cy="88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2. ออกแบบ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Dashboard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โดยใช้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Widget Gauge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แสดงค่าความชื้น และ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Super Chart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แสดงกราฟอุณหภูมิ โดยให้เติมภาพข้างล่างให้สมบูรณ์และอัปโหลดโปรแกรมลงบอร์ดทดลอง</a:t>
            </a:r>
            <a:endParaRPr lang="en-US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AE111C-8BE3-4B34-90EF-FD061F7E9FC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54800" y="1950002"/>
            <a:ext cx="2349500" cy="48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6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การต่อใช้งาน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Temperature Sensor </a:t>
            </a:r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97222C-D104-4CBC-8E16-802CE86CA2E5}"/>
              </a:ext>
            </a:extLst>
          </p:cNvPr>
          <p:cNvSpPr/>
          <p:nvPr/>
        </p:nvSpPr>
        <p:spPr>
          <a:xfrm>
            <a:off x="1104900" y="1562785"/>
            <a:ext cx="9980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การใช้งาน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DHT22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เนื่องจากรูปแบบการสื่อสารหรือการรับส่งข้อมูลของ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DHT22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จะเป็นแบบ 1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Wire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ในการต่อใช้งานจะใช้สายสัญญาณเพียงเส้นเดียว ดังภาพ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A4F8BB3-86B8-42B5-ACE8-C8F12A40F8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5775682"/>
              </p:ext>
            </p:extLst>
          </p:nvPr>
        </p:nvGraphicFramePr>
        <p:xfrm>
          <a:off x="3752119" y="2622635"/>
          <a:ext cx="4686244" cy="3683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Visio" r:id="rId4" imgW="2956702" imgH="2324226" progId="Visio.Drawing.15">
                  <p:embed/>
                </p:oleObj>
              </mc:Choice>
              <mc:Fallback>
                <p:oleObj name="Visio" r:id="rId4" imgW="2956702" imgH="2324226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2119" y="2622635"/>
                        <a:ext cx="4686244" cy="36831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74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3E75F0-0B81-4BCA-BA82-4267BFF97B0A}"/>
              </a:ext>
            </a:extLst>
          </p:cNvPr>
          <p:cNvSpPr/>
          <p:nvPr/>
        </p:nvSpPr>
        <p:spPr>
          <a:xfrm>
            <a:off x="1104900" y="1475873"/>
            <a:ext cx="9980682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07000"/>
              </a:lnSpc>
            </a:pP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โปรแกรม (</a:t>
            </a:r>
            <a:r>
              <a:rPr lang="en-US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Coding)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528D43-73C1-4A50-91DB-AA834E876788}"/>
              </a:ext>
            </a:extLst>
          </p:cNvPr>
          <p:cNvPicPr/>
          <p:nvPr/>
        </p:nvPicPr>
        <p:blipFill rotWithShape="1">
          <a:blip r:embed="rId3"/>
          <a:srcRect t="15855" b="39321"/>
          <a:stretch/>
        </p:blipFill>
        <p:spPr>
          <a:xfrm>
            <a:off x="2100570" y="2266090"/>
            <a:ext cx="799086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0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solidFill>
                  <a:schemeClr val="tx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3E75F0-0B81-4BCA-BA82-4267BFF97B0A}"/>
              </a:ext>
            </a:extLst>
          </p:cNvPr>
          <p:cNvSpPr/>
          <p:nvPr/>
        </p:nvSpPr>
        <p:spPr>
          <a:xfrm>
            <a:off x="1104900" y="1475873"/>
            <a:ext cx="9980682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07000"/>
              </a:lnSpc>
            </a:pP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โปรแกรม (</a:t>
            </a:r>
            <a:r>
              <a:rPr lang="en-US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Coding) </a:t>
            </a:r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ต่อ</a:t>
            </a:r>
            <a:endParaRPr lang="en-US" sz="2400" b="1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763C77-B00E-40C3-8D42-DAF92141A17C}"/>
              </a:ext>
            </a:extLst>
          </p:cNvPr>
          <p:cNvPicPr/>
          <p:nvPr/>
        </p:nvPicPr>
        <p:blipFill rotWithShape="1">
          <a:blip r:embed="rId3"/>
          <a:srcRect t="62930" b="7518"/>
          <a:stretch/>
        </p:blipFill>
        <p:spPr>
          <a:xfrm>
            <a:off x="2100570" y="2634022"/>
            <a:ext cx="799086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6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4"/>
          <p:cNvSpPr txBox="1">
            <a:spLocks noGrp="1"/>
          </p:cNvSpPr>
          <p:nvPr>
            <p:ph type="ctrTitle" idx="4294967295"/>
          </p:nvPr>
        </p:nvSpPr>
        <p:spPr>
          <a:xfrm>
            <a:off x="1700200" y="4288875"/>
            <a:ext cx="8791600" cy="15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th-TH" sz="8000" dirty="0">
                <a:solidFill>
                  <a:srgbClr val="FF98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จบหัวเรื่องที่ </a:t>
            </a:r>
            <a:r>
              <a:rPr lang="en-US" sz="8000" dirty="0">
                <a:solidFill>
                  <a:srgbClr val="FF98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10</a:t>
            </a:r>
            <a:endParaRPr sz="8000" dirty="0">
              <a:solidFill>
                <a:srgbClr val="FF98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7412" name="Picture 4" descr="à¸à¸¥à¸à¸²à¸£à¸à¹à¸à¸«à¸²à¸£à¸¹à¸à¸ à¸²à¸à¸ªà¸³à¸«à¸£à¸±à¸ thankyou">
            <a:extLst>
              <a:ext uri="{FF2B5EF4-FFF2-40B4-BE49-F238E27FC236}">
                <a16:creationId xmlns:a16="http://schemas.microsoft.com/office/drawing/2014/main" id="{6E0D5263-66C2-4CA8-9953-620C4DE45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4" b="21358"/>
          <a:stretch/>
        </p:blipFill>
        <p:spPr bwMode="auto">
          <a:xfrm>
            <a:off x="2243092" y="1848239"/>
            <a:ext cx="7705817" cy="226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342164"/>
            <a:ext cx="9980682" cy="830998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การติดตั้งและใช้งานไลบรารี่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DHT22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86D106-E2FB-4A0D-91E9-60D0CE72991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12599" y="1634827"/>
            <a:ext cx="6766802" cy="30240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7FCC31-569A-48F4-9DB5-981798A84B6C}"/>
              </a:ext>
            </a:extLst>
          </p:cNvPr>
          <p:cNvSpPr/>
          <p:nvPr/>
        </p:nvSpPr>
        <p:spPr>
          <a:xfrm>
            <a:off x="876423" y="4889747"/>
            <a:ext cx="23580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วิธีการติดตั้ง 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Library</a:t>
            </a:r>
            <a:endParaRPr lang="th-TH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08F616-210A-47D2-A823-4B1D9640C994}"/>
              </a:ext>
            </a:extLst>
          </p:cNvPr>
          <p:cNvSpPr/>
          <p:nvPr/>
        </p:nvSpPr>
        <p:spPr>
          <a:xfrm>
            <a:off x="876423" y="5266760"/>
            <a:ext cx="6072827" cy="12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buSzPts val="1200"/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1. ดาวน์โหลด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Library : https://joo.gl/EITNZz6</a:t>
            </a:r>
          </a:p>
          <a:p>
            <a:pPr lvl="0">
              <a:lnSpc>
                <a:spcPct val="107000"/>
              </a:lnSpc>
              <a:buSzPts val="1200"/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2. แตกไฟล์และนำโฟลเดอร์ </a:t>
            </a:r>
            <a:r>
              <a:rPr lang="en-US" sz="24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Adafruit_Sensor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DHT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ไปวางไว้ที่ไดร์ </a:t>
            </a:r>
          </a:p>
          <a:p>
            <a:pPr lvl="0">
              <a:lnSpc>
                <a:spcPct val="107000"/>
              </a:lnSpc>
              <a:buSzPts val="1200"/>
            </a:pP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C:\Users\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ชื่อคอมพิวเตอร์\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Documents\Arduino\libraries</a:t>
            </a:r>
          </a:p>
        </p:txBody>
      </p:sp>
    </p:spTree>
    <p:extLst>
      <p:ext uri="{BB962C8B-B14F-4D97-AF65-F5344CB8AC3E}">
        <p14:creationId xmlns:p14="http://schemas.microsoft.com/office/powerpoint/2010/main" val="176881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342164"/>
            <a:ext cx="9980682" cy="830998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การติดตั้งและใช้งานไลบรารี่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DHT22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9" name="Text Box 722">
            <a:extLst>
              <a:ext uri="{FF2B5EF4-FFF2-40B4-BE49-F238E27FC236}">
                <a16:creationId xmlns:a16="http://schemas.microsoft.com/office/drawing/2014/main" id="{6F6ACF08-F71C-4163-8C9E-1D2CE9600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900" y="1457007"/>
            <a:ext cx="9277350" cy="531685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คำสั่งการทำงานเบื้องต้น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sz="2400" dirty="0">
                <a:solidFill>
                  <a:srgbClr val="385623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#include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&lt;</a:t>
            </a:r>
            <a:r>
              <a:rPr lang="en-US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DHT_U.h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&gt;		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//เปิดใช้งานไลบราลี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DHT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DHT_Unified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en-US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dht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</a:t>
            </a:r>
            <a:r>
              <a:rPr lang="th-TH" sz="2400" dirty="0">
                <a:solidFill>
                  <a:srgbClr val="FF000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ขา </a:t>
            </a:r>
            <a:r>
              <a:rPr lang="en-US" sz="2400" dirty="0">
                <a:solidFill>
                  <a:srgbClr val="FF000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GPIO </a:t>
            </a:r>
            <a:r>
              <a:rPr lang="th-TH" sz="2400" dirty="0">
                <a:solidFill>
                  <a:srgbClr val="FF000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ที่ต่อสายสัญญาณ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, </a:t>
            </a:r>
            <a:r>
              <a:rPr lang="th-TH" sz="2400" dirty="0">
                <a:solidFill>
                  <a:srgbClr val="FF000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รุ่นเซ็นเซอร์ </a:t>
            </a:r>
            <a:r>
              <a:rPr lang="en-US" sz="2400" dirty="0">
                <a:solidFill>
                  <a:srgbClr val="FF000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DHT11,DHT21</a:t>
            </a:r>
            <a:r>
              <a:rPr lang="th-TH" sz="2400" dirty="0">
                <a:solidFill>
                  <a:srgbClr val="FF000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</a:t>
            </a:r>
            <a:r>
              <a:rPr lang="en-US" sz="2400" dirty="0">
                <a:solidFill>
                  <a:srgbClr val="FF000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DHT22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);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24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	</a:t>
            </a:r>
            <a:r>
              <a:rPr lang="en-US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dht.</a:t>
            </a:r>
            <a:r>
              <a:rPr lang="en-US" sz="2400" dirty="0" err="1">
                <a:solidFill>
                  <a:srgbClr val="EE7612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begin</a:t>
            </a:r>
            <a:r>
              <a:rPr lang="th-TH" sz="24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 ()</a:t>
            </a:r>
            <a:r>
              <a:rPr lang="en-US" sz="24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;			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//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เปิดใช้งานการรับค่า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	</a:t>
            </a:r>
            <a:r>
              <a:rPr lang="en-US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sensors_event_t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solidFill>
                  <a:srgbClr val="FF000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ตั้งชื่อไว้เรียกใช้งานคำสั่ง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;	//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ตั้งชื่อไว้เรียกชุดคำสั่ง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ส่วนของอุณหภูมิ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	</a:t>
            </a:r>
            <a:r>
              <a:rPr lang="en-US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dht.temperature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().</a:t>
            </a:r>
            <a:r>
              <a:rPr lang="en-US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getEvent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(&amp;</a:t>
            </a:r>
            <a:r>
              <a:rPr lang="th-TH" sz="2400" dirty="0">
                <a:solidFill>
                  <a:srgbClr val="FF000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ชื่อ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);	//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ให้ชื่อไปทำงานในการอ่านค่าอุณหภูมิ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ส่วนของความชื้น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	</a:t>
            </a:r>
            <a:r>
              <a:rPr lang="en-US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dht.humidity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().</a:t>
            </a:r>
            <a:r>
              <a:rPr lang="en-US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getEvent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(&amp;</a:t>
            </a:r>
            <a:r>
              <a:rPr lang="th-TH" sz="2400" dirty="0">
                <a:solidFill>
                  <a:srgbClr val="FF000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ชื่อ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);		//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ให้ชื่อไปทำงานในการอ่านค่าความชื้น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	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การแสดงผล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	</a:t>
            </a:r>
            <a:r>
              <a:rPr lang="en-US" sz="2400" dirty="0" err="1">
                <a:solidFill>
                  <a:srgbClr val="FF000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Serial</a:t>
            </a:r>
            <a:r>
              <a:rPr lang="en-US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.</a:t>
            </a:r>
            <a:r>
              <a:rPr lang="en-US" sz="2400" dirty="0" err="1">
                <a:solidFill>
                  <a:srgbClr val="ED7D3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println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</a:t>
            </a:r>
            <a:r>
              <a:rPr lang="th-TH" sz="2400" dirty="0">
                <a:solidFill>
                  <a:srgbClr val="FF000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ชื่อ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.temperature);	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//แสดงค่าอุณหภูมิที่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Serial Monitor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	</a:t>
            </a:r>
            <a:r>
              <a:rPr lang="en-US" sz="2400" dirty="0" err="1">
                <a:solidFill>
                  <a:srgbClr val="FF000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Serial</a:t>
            </a:r>
            <a:r>
              <a:rPr lang="en-US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.</a:t>
            </a:r>
            <a:r>
              <a:rPr lang="en-US" sz="2400" dirty="0" err="1">
                <a:solidFill>
                  <a:srgbClr val="ED7D3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println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</a:t>
            </a:r>
            <a:r>
              <a:rPr lang="th-TH" sz="2400" dirty="0">
                <a:solidFill>
                  <a:srgbClr val="FF000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ชื่อ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.</a:t>
            </a:r>
            <a:r>
              <a:rPr lang="en-US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relative_humidity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);	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//แสดงค่าความชื้นที่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Serial Monitor</a:t>
            </a:r>
          </a:p>
        </p:txBody>
      </p:sp>
    </p:spTree>
    <p:extLst>
      <p:ext uri="{BB962C8B-B14F-4D97-AF65-F5344CB8AC3E}">
        <p14:creationId xmlns:p14="http://schemas.microsoft.com/office/powerpoint/2010/main" val="381491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เขียนโปรแกรมรับค่า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DHT22 </a:t>
            </a:r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F052AD-26EE-421C-852B-EAF030B98DE8}"/>
              </a:ext>
            </a:extLst>
          </p:cNvPr>
          <p:cNvSpPr/>
          <p:nvPr/>
        </p:nvSpPr>
        <p:spPr>
          <a:xfrm>
            <a:off x="1104900" y="1376580"/>
            <a:ext cx="9980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ตัวอย่างที่ 1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ให้เขียนโปรแกรมรับค่า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DHT22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ที่ติดตั้งอยู่บนบอร์ดทดลอง เพื่อทำการอ่านค่าที่สามารถรับได้จาก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DHT22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และแสดงผ่าน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Serial Monitor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AB27FF-BC6C-4FEA-914C-5D6921B4D893}"/>
              </a:ext>
            </a:extLst>
          </p:cNvPr>
          <p:cNvSpPr/>
          <p:nvPr/>
        </p:nvSpPr>
        <p:spPr>
          <a:xfrm>
            <a:off x="1104900" y="2299146"/>
            <a:ext cx="39276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ลักษณะการต่อสายใช้งานบนชุดบอร์ดทดลอง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A92778-BBF7-49D2-87D9-3FBBC6040FF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810" y="2760811"/>
            <a:ext cx="5922861" cy="40773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25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เขียนโปรแกรมรับค่า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DHT22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 </a:t>
            </a:r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FC5EFA-C2CC-4831-A144-684B958426DD}"/>
              </a:ext>
            </a:extLst>
          </p:cNvPr>
          <p:cNvSpPr/>
          <p:nvPr/>
        </p:nvSpPr>
        <p:spPr>
          <a:xfrm>
            <a:off x="1104900" y="1351180"/>
            <a:ext cx="99806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โปรแกรม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วัดค่าอุณหภูมิแสดงผลผ่าน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Serial Monitor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 Box 724">
            <a:extLst>
              <a:ext uri="{FF2B5EF4-FFF2-40B4-BE49-F238E27FC236}">
                <a16:creationId xmlns:a16="http://schemas.microsoft.com/office/drawing/2014/main" id="{905BC689-F28A-4A12-A8BD-95FB14824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5458" y="1990864"/>
            <a:ext cx="5886541" cy="3858394"/>
          </a:xfrm>
          <a:prstGeom prst="rect">
            <a:avLst/>
          </a:prstGeom>
          <a:solidFill>
            <a:schemeClr val="lt1">
              <a:lumMod val="100000"/>
              <a:lumOff val="0"/>
            </a:schemeClr>
          </a:solidFill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rot="0" vert="horz" wrap="none" lIns="91440" tIns="45720" rIns="91440" bIns="45720" anchor="t" anchorCtr="0" upright="1">
            <a:noAutofit/>
          </a:bodyPr>
          <a:lstStyle/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#include &lt;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DHT_U.h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&gt;</a:t>
            </a:r>
            <a:r>
              <a:rPr lang="en-US" sz="16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	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#define DHTPIN	12</a:t>
            </a:r>
            <a:r>
              <a:rPr lang="en-US" sz="16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#define DHTTYPE	DHT22	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DHT_Unified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en-US" sz="1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dht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(12,DHT22);</a:t>
            </a:r>
            <a:endParaRPr lang="th-TH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</a:t>
            </a:r>
            <a:r>
              <a:rPr lang="th-TH" sz="1600" dirty="0">
                <a:latin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th-TH" sz="1600" dirty="0">
                <a:latin typeface="Courier New" panose="02070309020205020404" pitchFamily="49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th-TH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9600</a:t>
            </a:r>
            <a:r>
              <a:rPr lang="th-TH" sz="1600" dirty="0">
                <a:latin typeface="Courier New" panose="02070309020205020404" pitchFamily="49" charset="0"/>
              </a:rPr>
              <a:t>)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h-TH" sz="1600" dirty="0">
                <a:latin typeface="Courier New" panose="02070309020205020404" pitchFamily="49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dht.begin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</a:t>
            </a:r>
            <a:r>
              <a:rPr lang="th-TH" sz="1600" dirty="0">
                <a:latin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th-TH" sz="1600" dirty="0">
                <a:latin typeface="Courier New" panose="02070309020205020404" pitchFamily="49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sensors_event_t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sensor;	</a:t>
            </a:r>
          </a:p>
          <a:p>
            <a:r>
              <a:rPr lang="th-TH" sz="1600" dirty="0">
                <a:latin typeface="Courier New" panose="02070309020205020404" pitchFamily="49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dht.temperature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().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getEvent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(&amp;sensor);	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sensor.temperature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th-TH" sz="1600" dirty="0">
                <a:latin typeface="Courier New" panose="02070309020205020404" pitchFamily="49" charset="0"/>
              </a:rPr>
              <a:t>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delay(1000);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marR="0" algn="thaiDi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701619-75DC-4EF1-A0D0-FADFF13D9813}"/>
              </a:ext>
            </a:extLst>
          </p:cNvPr>
          <p:cNvSpPr/>
          <p:nvPr/>
        </p:nvSpPr>
        <p:spPr>
          <a:xfrm>
            <a:off x="7387771" y="1990863"/>
            <a:ext cx="40506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เขียนโปรแกรมคอมไพล์ลงบอร์ดและดูผลลัพธ์ผ่านจอ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Serial Monitor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3B786E-7A87-4860-A1FA-0D387E2D703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496038" y="2821860"/>
            <a:ext cx="4050665" cy="324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5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การต่อใช้งานจอ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LCD 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ร่วมกับ </a:t>
            </a:r>
            <a:r>
              <a:rPr lang="en-US" sz="4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70C278E-261C-41AC-83A6-A400DF365752}"/>
                  </a:ext>
                </a:extLst>
              </p:cNvPr>
              <p:cNvSpPr/>
              <p:nvPr/>
            </p:nvSpPr>
            <p:spPr>
              <a:xfrm>
                <a:off x="1104900" y="1421336"/>
                <a:ext cx="9980682" cy="12081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th-TH" sz="2400" dirty="0">
                    <a:latin typeface="TH SarabunPSK" panose="020B0500040200020003" pitchFamily="34" charset="-34"/>
                    <a:ea typeface="Calibri" panose="020F0502020204030204" pitchFamily="34" charset="0"/>
                    <a:cs typeface="TH SarabunPSK" panose="020B0500040200020003" pitchFamily="34" charset="-34"/>
                  </a:rPr>
                  <a:t>	การใช้งานจอ </a:t>
                </a:r>
                <a:r>
                  <a:rPr lang="en-US" sz="2400" dirty="0">
                    <a:latin typeface="TH SarabunPSK" panose="020B0500040200020003" pitchFamily="34" charset="-34"/>
                    <a:ea typeface="Calibri" panose="020F0502020204030204" pitchFamily="34" charset="0"/>
                    <a:cs typeface="TH SarabunPSK" panose="020B0500040200020003" pitchFamily="34" charset="-34"/>
                  </a:rPr>
                  <a:t>LCD </a:t>
                </a:r>
                <a:r>
                  <a:rPr lang="th-TH" sz="2400" dirty="0">
                    <a:latin typeface="TH SarabunPSK" panose="020B0500040200020003" pitchFamily="34" charset="-34"/>
                    <a:ea typeface="Calibri" panose="020F0502020204030204" pitchFamily="34" charset="0"/>
                    <a:cs typeface="TH SarabunPSK" panose="020B0500040200020003" pitchFamily="34" charset="-34"/>
                  </a:rPr>
                  <a:t>นั้น เนื่องจากมีการใช้งานการสื่อสารที่เรียกว่า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I</m:t>
                        </m:r>
                      </m:e>
                      <m:sup>
                        <m:r>
                          <m:rPr>
                            <m:nor/>
                          </m:rPr>
                          <a:rPr lang="en-US" sz="2400"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sz="2400"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C</m:t>
                    </m:r>
                  </m:oMath>
                </a14:m>
                <a:r>
                  <a:rPr lang="en-US" sz="2400" dirty="0">
                    <a:latin typeface="TH SarabunPSK" panose="020B0500040200020003" pitchFamily="34" charset="-34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 </a:t>
                </a:r>
                <a:r>
                  <a:rPr lang="en-US" sz="2400" dirty="0">
                    <a:latin typeface="TH SarabunPSK" panose="020B0500040200020003" pitchFamily="34" charset="-34"/>
                    <a:ea typeface="Calibri" panose="020F0502020204030204" pitchFamily="34" charset="0"/>
                    <a:cs typeface="TH SarabunPSK" panose="020B0500040200020003" pitchFamily="34" charset="-34"/>
                  </a:rPr>
                  <a:t>Bus </a:t>
                </a:r>
                <a:r>
                  <a:rPr lang="th-TH" sz="2400" dirty="0">
                    <a:latin typeface="TH SarabunPSK" panose="020B0500040200020003" pitchFamily="34" charset="-34"/>
                    <a:ea typeface="Calibri" panose="020F0502020204030204" pitchFamily="34" charset="0"/>
                    <a:cs typeface="TH SarabunPSK" panose="020B0500040200020003" pitchFamily="34" charset="-34"/>
                  </a:rPr>
                  <a:t>ซึ่งสำหรับจอ </a:t>
                </a:r>
                <a:r>
                  <a:rPr lang="en-US" sz="2400" dirty="0">
                    <a:latin typeface="TH SarabunPSK" panose="020B0500040200020003" pitchFamily="34" charset="-34"/>
                    <a:ea typeface="Calibri" panose="020F0502020204030204" pitchFamily="34" charset="0"/>
                    <a:cs typeface="TH SarabunPSK" panose="020B0500040200020003" pitchFamily="34" charset="-34"/>
                  </a:rPr>
                  <a:t>LCD </a:t>
                </a:r>
                <a:r>
                  <a:rPr lang="th-TH" sz="2400" dirty="0">
                    <a:latin typeface="TH SarabunPSK" panose="020B0500040200020003" pitchFamily="34" charset="-34"/>
                    <a:ea typeface="Calibri" panose="020F0502020204030204" pitchFamily="34" charset="0"/>
                    <a:cs typeface="TH SarabunPSK" panose="020B0500040200020003" pitchFamily="34" charset="-34"/>
                  </a:rPr>
                  <a:t>มีการพัฒนาโมดูล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I</m:t>
                        </m:r>
                      </m:e>
                      <m:sup>
                        <m:r>
                          <m:rPr>
                            <m:nor/>
                          </m:rPr>
                          <a:rPr lang="en-US" sz="2400">
                            <a:latin typeface="TH SarabunPSK" panose="020B0500040200020003" pitchFamily="34" charset="-34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sz="2400"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C</m:t>
                    </m:r>
                  </m:oMath>
                </a14:m>
                <a:r>
                  <a:rPr lang="en-US" sz="2400" dirty="0">
                    <a:latin typeface="TH SarabunPSK" panose="020B0500040200020003" pitchFamily="34" charset="-34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 </a:t>
                </a:r>
                <a:r>
                  <a:rPr lang="en-US" sz="2400" dirty="0">
                    <a:latin typeface="TH SarabunPSK" panose="020B0500040200020003" pitchFamily="34" charset="-34"/>
                    <a:ea typeface="Calibri" panose="020F0502020204030204" pitchFamily="34" charset="0"/>
                    <a:cs typeface="TH SarabunPSK" panose="020B0500040200020003" pitchFamily="34" charset="-34"/>
                  </a:rPr>
                  <a:t>Bus</a:t>
                </a:r>
                <a:r>
                  <a:rPr lang="th-TH" sz="2400" dirty="0">
                    <a:latin typeface="TH SarabunPSK" panose="020B0500040200020003" pitchFamily="34" charset="-34"/>
                    <a:ea typeface="Calibri" panose="020F0502020204030204" pitchFamily="34" charset="0"/>
                    <a:cs typeface="TH SarabunPSK" panose="020B0500040200020003" pitchFamily="34" charset="-34"/>
                  </a:rPr>
                  <a:t> แบบสำเร็จเข้ามาช่วยเป็นตัวกลางในการสื่อสารกับไมโครคอนโทรลเลอร์ ทำให้ลดการใช้ขาของไมโครคอนโทรลเลอร์เหลือเพียง 2 ขาเท่านั้น  คือ </a:t>
                </a:r>
                <a:r>
                  <a:rPr lang="en-US" sz="2400" dirty="0">
                    <a:latin typeface="TH SarabunPSK" panose="020B0500040200020003" pitchFamily="34" charset="-34"/>
                    <a:ea typeface="Calibri" panose="020F0502020204030204" pitchFamily="34" charset="0"/>
                    <a:cs typeface="TH SarabunPSK" panose="020B0500040200020003" pitchFamily="34" charset="-34"/>
                  </a:rPr>
                  <a:t>SCL </a:t>
                </a:r>
                <a:r>
                  <a:rPr lang="th-TH" sz="2400" dirty="0">
                    <a:latin typeface="TH SarabunPSK" panose="020B0500040200020003" pitchFamily="34" charset="-34"/>
                    <a:ea typeface="Calibri" panose="020F0502020204030204" pitchFamily="34" charset="0"/>
                    <a:cs typeface="TH SarabunPSK" panose="020B0500040200020003" pitchFamily="34" charset="-34"/>
                  </a:rPr>
                  <a:t>และ </a:t>
                </a:r>
                <a:r>
                  <a:rPr lang="en-US" sz="2400" dirty="0">
                    <a:latin typeface="TH SarabunPSK" panose="020B0500040200020003" pitchFamily="34" charset="-34"/>
                    <a:ea typeface="Calibri" panose="020F0502020204030204" pitchFamily="34" charset="0"/>
                    <a:cs typeface="TH SarabunPSK" panose="020B0500040200020003" pitchFamily="34" charset="-34"/>
                  </a:rPr>
                  <a:t>SDA </a:t>
                </a:r>
                <a:endParaRPr lang="en-US" sz="2400" dirty="0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70C278E-261C-41AC-83A6-A400DF3657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900" y="1421336"/>
                <a:ext cx="9980682" cy="1208151"/>
              </a:xfrm>
              <a:prstGeom prst="rect">
                <a:avLst/>
              </a:prstGeom>
              <a:blipFill>
                <a:blip r:embed="rId3"/>
                <a:stretch>
                  <a:fillRect l="-916" t="-2020" r="-916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4987697F-127B-4DEB-A17A-5447108E7C0F}"/>
              </a:ext>
            </a:extLst>
          </p:cNvPr>
          <p:cNvSpPr/>
          <p:nvPr/>
        </p:nvSpPr>
        <p:spPr>
          <a:xfrm>
            <a:off x="1104900" y="2629487"/>
            <a:ext cx="99806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ชา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SCL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SDA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ของ </a:t>
            </a:r>
            <a:r>
              <a:rPr lang="en-US" sz="24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NodeMCU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ESP8266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C35DE2-23CA-4649-AF49-5E95AEDC861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005253" y="3193816"/>
            <a:ext cx="6179976" cy="346204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BE115E6-FE0E-4B8F-9DC8-47ECA69E114A}"/>
              </a:ext>
            </a:extLst>
          </p:cNvPr>
          <p:cNvSpPr/>
          <p:nvPr/>
        </p:nvSpPr>
        <p:spPr>
          <a:xfrm>
            <a:off x="6624319" y="3703335"/>
            <a:ext cx="2579959" cy="4495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C30CC4-9728-45B9-87ED-03DC9216069D}"/>
              </a:ext>
            </a:extLst>
          </p:cNvPr>
          <p:cNvSpPr/>
          <p:nvPr/>
        </p:nvSpPr>
        <p:spPr>
          <a:xfrm>
            <a:off x="1104900" y="2599963"/>
            <a:ext cx="24574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การต่อใช้งานบนชุดบอร์ด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AB1D36A-67D9-4ED2-BBE9-3A0C38B40B65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3166411"/>
            <a:ext cx="5362600" cy="36884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396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5" grpId="0" animBg="1"/>
      <p:bldP spid="15" grpId="1" animBg="1"/>
      <p:bldP spid="16" grpId="0"/>
    </p:bldLst>
  </p:timing>
</p:sld>
</file>

<file path=ppt/theme/theme1.xml><?xml version="1.0" encoding="utf-8"?>
<a:theme xmlns:a="http://schemas.openxmlformats.org/drawingml/2006/main" name="บทความเชิงวิชาการ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ธีมของ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2DDC6030-8312-4894-9236-1E15DA4F39C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00D5F3-AA73-4EC6-BCD9-0DC3E330E5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DBAFF00-647E-4627-9B6C-A5CDC1F32200}">
  <ds:schemaRefs>
    <ds:schemaRef ds:uri="http://purl.org/dc/elements/1.1/"/>
    <ds:schemaRef ds:uri="http://www.w3.org/XML/1998/namespace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40262f94-9f35-4ac3-9a90-690165a166b7"/>
    <ds:schemaRef ds:uri="a4f35948-e619-41b3-aa29-22878b09cfd2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2027</TotalTime>
  <Words>1248</Words>
  <Application>Microsoft Office PowerPoint</Application>
  <PresentationFormat>Widescreen</PresentationFormat>
  <Paragraphs>342</Paragraphs>
  <Slides>42</Slides>
  <Notes>42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Arial</vt:lpstr>
      <vt:lpstr>Calibri</vt:lpstr>
      <vt:lpstr>Cambria Math</vt:lpstr>
      <vt:lpstr>Courier New</vt:lpstr>
      <vt:lpstr>Euphemia</vt:lpstr>
      <vt:lpstr>Leelawadee</vt:lpstr>
      <vt:lpstr>TH SarabunPSK</vt:lpstr>
      <vt:lpstr>Wingdings</vt:lpstr>
      <vt:lpstr>บทความเชิงวิชาการ 16x9</vt:lpstr>
      <vt:lpstr>Visio</vt:lpstr>
      <vt:lpstr>หัวข้อที่ 10</vt:lpstr>
      <vt:lpstr>DHT22 คืออะไร</vt:lpstr>
      <vt:lpstr>DHT22 บนชุดบอร์ดทดลอง</vt:lpstr>
      <vt:lpstr>การต่อใช้งาน Temperature Sensor </vt:lpstr>
      <vt:lpstr>การติดตั้งและใช้งานไลบรารี่ DHT22</vt:lpstr>
      <vt:lpstr>การติดตั้งและใช้งานไลบรารี่ DHT22 (ต่อ)</vt:lpstr>
      <vt:lpstr>เขียนโปรแกรมรับค่า DHT22 </vt:lpstr>
      <vt:lpstr>เขียนโปรแกรมรับค่า DHT22 (ต่อ) </vt:lpstr>
      <vt:lpstr>การต่อใช้งานจอ LCD ร่วมกับ NodeMCU</vt:lpstr>
      <vt:lpstr>จอ Liquid Crystal Display (LCD) คืออะไร</vt:lpstr>
      <vt:lpstr>จอ Liquid Crystal Display (LCD) บนชุดบอร์ดทดลอง</vt:lpstr>
      <vt:lpstr>การติดตั้งและใช้งานไลบรารี่ Liquid Crystal Display (LCD) I2C</vt:lpstr>
      <vt:lpstr>การติดตั้งและใช้งานไลบรารี่ Liquid Crystal Display (LCD) I2C (ต่อ)</vt:lpstr>
      <vt:lpstr>ดาวน์โหลดโปรแกรมค้นหา Address I2C</vt:lpstr>
      <vt:lpstr>ดาวน์โหลดโปรแกรมค้นหา Address I2C (ต่อ)</vt:lpstr>
      <vt:lpstr>ดาวน์โหลดโปรแกรมค้นหา Address I2C (ต่อ)</vt:lpstr>
      <vt:lpstr>ดาวน์โหลดโปรแกรมค้นหา Address I2C (ต่อ)</vt:lpstr>
      <vt:lpstr>ดาวน์โหลดโปรแกรมค้นหา Address I2C (ต่อ)</vt:lpstr>
      <vt:lpstr>เขียนโปรแกรมเพื่อควบคุมการแสดงผลของจอ LCD </vt:lpstr>
      <vt:lpstr>เขียนโปรแกรมเพื่อควบคุมการแสดงผลของจอ LCD (ต่อ)</vt:lpstr>
      <vt:lpstr>เขียนโปรแกรมเพื่อควบคุมการแสดงผลของจอ LCD </vt:lpstr>
      <vt:lpstr>เขียนโปรแกรมเพื่อควบคุมการแสดงผลของจอ LCD (ต่อ)</vt:lpstr>
      <vt:lpstr>เขียนโปรแกรมเพื่อควบคุมการแสดงผลของจอ LCD (ต่อ)</vt:lpstr>
      <vt:lpstr>การส่งค่าอุณหภูมิไปยัง Widget Gauge</vt:lpstr>
      <vt:lpstr>ตั้งค่า Widget Gauge</vt:lpstr>
      <vt:lpstr>ตั้งค่า Widget Gauge (ต่อ)</vt:lpstr>
      <vt:lpstr>ตั้งค่า Widget Gauge (ต่อ)</vt:lpstr>
      <vt:lpstr>ตั้งค่า Widget Gauge (ต่อ)</vt:lpstr>
      <vt:lpstr>ตั้งค่า Widget Gauge (ต่อ)</vt:lpstr>
      <vt:lpstr>เขียนโปรแกรมแสดงค่าอุณหภูมิผ่าน Widget Gauge</vt:lpstr>
      <vt:lpstr>เขียนโปรแกรมแสดงค่าอุณหภูมิผ่าน Widget Gauge (ต่อ)</vt:lpstr>
      <vt:lpstr>เขียนโปรแกรมแสดงค่าอุณหภูมิผ่าน Widget Gauge (ต่อ)</vt:lpstr>
      <vt:lpstr>สรุป</vt:lpstr>
      <vt:lpstr>กิจกรรม</vt:lpstr>
      <vt:lpstr>กิจกรรม</vt:lpstr>
      <vt:lpstr>กิจกรรม</vt:lpstr>
      <vt:lpstr>กิจกรรม</vt:lpstr>
      <vt:lpstr>เฉลยกิจกรรม</vt:lpstr>
      <vt:lpstr>กิจกรรม</vt:lpstr>
      <vt:lpstr>กิจกรรม</vt:lpstr>
      <vt:lpstr>กิจกรรม</vt:lpstr>
      <vt:lpstr>จบหัวเรื่องที่ 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แผนการฝึกอบรมหัวข้อที่ 1</dc:title>
  <dc:creator>กฤษณุชา อ่วมสน</dc:creator>
  <cp:lastModifiedBy>กฤษณุชา อ่วมสน</cp:lastModifiedBy>
  <cp:revision>217</cp:revision>
  <dcterms:created xsi:type="dcterms:W3CDTF">2019-03-10T04:23:21Z</dcterms:created>
  <dcterms:modified xsi:type="dcterms:W3CDTF">2019-03-15T05:33:46Z</dcterms:modified>
</cp:coreProperties>
</file>